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50" r:id="rId1"/>
  </p:sldMasterIdLst>
  <p:notesMasterIdLst>
    <p:notesMasterId r:id="rId25"/>
  </p:notesMasterIdLst>
  <p:sldIdLst>
    <p:sldId id="256" r:id="rId2"/>
    <p:sldId id="284" r:id="rId3"/>
    <p:sldId id="287" r:id="rId4"/>
    <p:sldId id="283" r:id="rId5"/>
    <p:sldId id="262" r:id="rId6"/>
    <p:sldId id="265" r:id="rId7"/>
    <p:sldId id="270" r:id="rId8"/>
    <p:sldId id="271" r:id="rId9"/>
    <p:sldId id="267" r:id="rId10"/>
    <p:sldId id="268" r:id="rId11"/>
    <p:sldId id="275" r:id="rId12"/>
    <p:sldId id="293" r:id="rId13"/>
    <p:sldId id="289" r:id="rId14"/>
    <p:sldId id="290" r:id="rId15"/>
    <p:sldId id="295" r:id="rId16"/>
    <p:sldId id="291" r:id="rId17"/>
    <p:sldId id="279" r:id="rId18"/>
    <p:sldId id="280" r:id="rId19"/>
    <p:sldId id="260" r:id="rId20"/>
    <p:sldId id="286" r:id="rId21"/>
    <p:sldId id="292" r:id="rId22"/>
    <p:sldId id="282" r:id="rId23"/>
    <p:sldId id="288" r:id="rId24"/>
  </p:sldIdLst>
  <p:sldSz cx="9144000" cy="6858000" type="screen4x3"/>
  <p:notesSz cx="6718300" cy="9855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E5335F07-CFDE-4B36-B1B2-08CD205085B1}">
          <p14:sldIdLst>
            <p14:sldId id="256"/>
            <p14:sldId id="284"/>
            <p14:sldId id="287"/>
            <p14:sldId id="283"/>
            <p14:sldId id="262"/>
            <p14:sldId id="265"/>
            <p14:sldId id="270"/>
            <p14:sldId id="271"/>
            <p14:sldId id="267"/>
            <p14:sldId id="268"/>
            <p14:sldId id="275"/>
            <p14:sldId id="293"/>
            <p14:sldId id="289"/>
            <p14:sldId id="290"/>
            <p14:sldId id="295"/>
            <p14:sldId id="291"/>
            <p14:sldId id="279"/>
            <p14:sldId id="280"/>
            <p14:sldId id="260"/>
            <p14:sldId id="286"/>
            <p14:sldId id="292"/>
            <p14:sldId id="282"/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8" autoAdjust="0"/>
    <p:restoredTop sz="96220" autoAdjust="0"/>
  </p:normalViewPr>
  <p:slideViewPr>
    <p:cSldViewPr>
      <p:cViewPr varScale="1">
        <p:scale>
          <a:sx n="112" d="100"/>
          <a:sy n="112" d="100"/>
        </p:scale>
        <p:origin x="95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55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263" cy="492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05482" y="0"/>
            <a:ext cx="2911263" cy="492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5350" y="739775"/>
            <a:ext cx="4927600" cy="36957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1830" y="4681220"/>
            <a:ext cx="5374640" cy="4434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60730"/>
            <a:ext cx="2911263" cy="492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05482" y="9360730"/>
            <a:ext cx="2911263" cy="492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1CB69223-2A7E-4679-8394-C16FA4EA79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066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B69223-2A7E-4679-8394-C16FA4EA79F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11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B69223-2A7E-4679-8394-C16FA4EA79F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91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B69223-2A7E-4679-8394-C16FA4EA79F3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492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B69223-2A7E-4679-8394-C16FA4EA79F3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578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B69223-2A7E-4679-8394-C16FA4EA79F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382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B69223-2A7E-4679-8394-C16FA4EA79F3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46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884368" y="116632"/>
            <a:ext cx="9589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4D6A1F21-6DDA-4D75-917B-3675E7404BBE}" type="slidenum">
              <a:rPr lang="en-GB" smtClean="0"/>
              <a:pPr algn="r"/>
              <a:t>‹#›</a:t>
            </a:fld>
            <a:endParaRPr lang="en-GB" dirty="0"/>
          </a:p>
        </p:txBody>
      </p:sp>
      <p:pic>
        <p:nvPicPr>
          <p:cNvPr id="13" name="Picture 4" descr="C:\Users\fiona\Desktop\tes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205" y="2348880"/>
            <a:ext cx="2952328" cy="3674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3"/>
          <p:cNvSpPr>
            <a:spLocks noGrp="1"/>
          </p:cNvSpPr>
          <p:nvPr>
            <p:ph type="title" hasCustomPrompt="1"/>
          </p:nvPr>
        </p:nvSpPr>
        <p:spPr>
          <a:xfrm>
            <a:off x="755575" y="620689"/>
            <a:ext cx="7632849" cy="720079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title</a:t>
            </a:r>
            <a:endParaRPr lang="en-GB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755576" y="1484784"/>
            <a:ext cx="7632849" cy="6486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 smtClean="0"/>
              <a:t>Click to edit name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59291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‹#›</a:t>
            </a:fld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5575" y="692696"/>
            <a:ext cx="7632849" cy="853676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755575" y="1700213"/>
            <a:ext cx="7632849" cy="4321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279" y="5701275"/>
            <a:ext cx="875054" cy="936104"/>
          </a:xfrm>
          <a:prstGeom prst="rect">
            <a:avLst/>
          </a:prstGeom>
        </p:spPr>
      </p:pic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411760" y="6356350"/>
            <a:ext cx="4320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GB" smtClean="0"/>
              <a:t>Arrays of Futures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3848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5575" y="692696"/>
            <a:ext cx="7632849" cy="853676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755576" y="1628800"/>
            <a:ext cx="3672408" cy="43924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4716016" y="1654690"/>
            <a:ext cx="3672408" cy="436659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884368" y="116632"/>
            <a:ext cx="9589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4D6A1F21-6DDA-4D75-917B-3675E7404BBE}" type="slidenum">
              <a:rPr lang="en-GB" smtClean="0"/>
              <a:pPr algn="r"/>
              <a:t>‹#›</a:t>
            </a:fld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279" y="5701275"/>
            <a:ext cx="875054" cy="936104"/>
          </a:xfrm>
          <a:prstGeom prst="rect">
            <a:avLst/>
          </a:prstGeom>
        </p:spPr>
      </p:pic>
      <p:sp>
        <p:nvSpPr>
          <p:cNvPr id="10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411760" y="6356350"/>
            <a:ext cx="4320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GB" smtClean="0"/>
              <a:t>Arrays of Futures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67099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884368" y="116632"/>
            <a:ext cx="9589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4D6A1F21-6DDA-4D75-917B-3675E7404BBE}" type="slidenum">
              <a:rPr lang="en-GB" smtClean="0"/>
              <a:pPr algn="r"/>
              <a:t>‹#›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05" y="6452509"/>
            <a:ext cx="1224135" cy="207627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411760" y="6356350"/>
            <a:ext cx="4320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GB" smtClean="0"/>
              <a:t>Arrays of Futures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6" r:id="rId3"/>
  </p:sldLayoutIdLst>
  <p:timing>
    <p:tnLst>
      <p:par>
        <p:cTn id="1" dur="indefinite" restart="never" nodeType="tmRoot"/>
      </p:par>
    </p:tnLst>
  </p:timing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 b="1" baseline="0">
          <a:solidFill>
            <a:srgbClr val="333333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33"/>
          </a:solidFill>
          <a:latin typeface="Geneva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33"/>
          </a:solidFill>
          <a:latin typeface="Geneva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33"/>
          </a:solidFill>
          <a:latin typeface="Geneva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33"/>
          </a:solidFill>
          <a:latin typeface="Geneva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33"/>
          </a:solidFill>
          <a:latin typeface="Geneva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33"/>
          </a:solidFill>
          <a:latin typeface="Geneva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33"/>
          </a:solidFill>
          <a:latin typeface="Geneva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33"/>
          </a:solidFill>
          <a:latin typeface="Geneva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8000"/>
        </a:buClr>
        <a:buChar char="•"/>
        <a:defRPr sz="3200">
          <a:solidFill>
            <a:srgbClr val="333333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FF8000"/>
        </a:buClr>
        <a:buChar char="–"/>
        <a:defRPr sz="2800">
          <a:solidFill>
            <a:srgbClr val="333333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8000"/>
        </a:buClr>
        <a:buChar char="•"/>
        <a:defRPr sz="2400">
          <a:solidFill>
            <a:srgbClr val="333333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FF8000"/>
        </a:buClr>
        <a:buChar char="–"/>
        <a:defRPr sz="2000">
          <a:solidFill>
            <a:srgbClr val="333333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8000"/>
        </a:buClr>
        <a:buChar char="»"/>
        <a:defRPr sz="2000">
          <a:solidFill>
            <a:srgbClr val="333333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8000"/>
        </a:buClr>
        <a:buChar char="»"/>
        <a:defRPr sz="2000">
          <a:solidFill>
            <a:srgbClr val="333333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8000"/>
        </a:buClr>
        <a:buChar char="»"/>
        <a:defRPr sz="2000">
          <a:solidFill>
            <a:srgbClr val="333333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8000"/>
        </a:buClr>
        <a:buChar char="»"/>
        <a:defRPr sz="2000">
          <a:solidFill>
            <a:srgbClr val="333333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8000"/>
        </a:buClr>
        <a:buChar char="»"/>
        <a:defRPr sz="2000">
          <a:solidFill>
            <a:srgbClr val="333333"/>
          </a:solidFill>
          <a:latin typeface="+mn-lt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videos.dyalog.com/" TargetMode="External"/><Relationship Id="rId2" Type="http://schemas.openxmlformats.org/officeDocument/2006/relationships/hyperlink" Target="http://docs.dyalog.com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4" y="692696"/>
            <a:ext cx="7632849" cy="1368152"/>
          </a:xfrm>
        </p:spPr>
        <p:txBody>
          <a:bodyPr/>
          <a:lstStyle/>
          <a:p>
            <a:r>
              <a:rPr lang="en-GB" sz="3600" dirty="0" smtClean="0"/>
              <a:t>Parallel Programming </a:t>
            </a:r>
            <a:br>
              <a:rPr lang="en-GB" sz="3600" dirty="0" smtClean="0"/>
            </a:br>
            <a:r>
              <a:rPr lang="en-GB" sz="3600" dirty="0" smtClean="0"/>
              <a:t>with Futures and Isolates</a:t>
            </a:r>
            <a:endParaRPr lang="en-GB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5574" y="1916832"/>
            <a:ext cx="7632849" cy="504651"/>
          </a:xfrm>
        </p:spPr>
        <p:txBody>
          <a:bodyPr/>
          <a:lstStyle/>
          <a:p>
            <a:r>
              <a:rPr lang="en-GB" sz="2400" dirty="0" smtClean="0"/>
              <a:t>Morten Kromberg, Dyalog Ltd.</a:t>
            </a:r>
            <a:endParaRPr lang="en-GB" sz="24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3568" y="945022"/>
            <a:ext cx="7632849" cy="1224136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000" b="1" baseline="0">
                <a:solidFill>
                  <a:srgbClr val="333333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333333"/>
                </a:solidFill>
                <a:latin typeface="Geneva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333333"/>
                </a:solidFill>
                <a:latin typeface="Geneva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333333"/>
                </a:solidFill>
                <a:latin typeface="Geneva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333333"/>
                </a:solidFill>
                <a:latin typeface="Geneva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333333"/>
                </a:solidFill>
                <a:latin typeface="Geneva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333333"/>
                </a:solidFill>
                <a:latin typeface="Geneva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333333"/>
                </a:solidFill>
                <a:latin typeface="Geneva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333333"/>
                </a:solidFill>
                <a:latin typeface="Geneva"/>
              </a:defRPr>
            </a:lvl9pPr>
          </a:lstStyle>
          <a:p>
            <a:r>
              <a:rPr lang="en-GB" sz="3600" kern="0" dirty="0" smtClean="0"/>
              <a:t>Arrays of Futures</a:t>
            </a:r>
            <a:endParaRPr lang="en-GB" sz="3600" kern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2777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Interpreter Needs Help...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sz="2400" dirty="0" smtClean="0"/>
              <a:t>The </a:t>
            </a:r>
            <a:r>
              <a:rPr lang="da-DK" sz="2400" dirty="0" err="1" smtClean="0"/>
              <a:t>user</a:t>
            </a:r>
            <a:r>
              <a:rPr lang="da-DK" sz="2400" dirty="0" smtClean="0"/>
              <a:t> has the </a:t>
            </a:r>
            <a:r>
              <a:rPr lang="da-DK" sz="2400" dirty="0" err="1" smtClean="0"/>
              <a:t>knowledge</a:t>
            </a:r>
            <a:r>
              <a:rPr lang="da-DK" sz="2400" dirty="0" smtClean="0"/>
              <a:t> </a:t>
            </a:r>
            <a:r>
              <a:rPr lang="da-DK" sz="2400" dirty="0" err="1" smtClean="0"/>
              <a:t>about</a:t>
            </a:r>
            <a:r>
              <a:rPr lang="da-DK" sz="2400" dirty="0" smtClean="0"/>
              <a:t> </a:t>
            </a:r>
          </a:p>
          <a:p>
            <a:pPr lvl="1"/>
            <a:r>
              <a:rPr lang="da-DK" sz="2000" dirty="0" smtClean="0"/>
              <a:t>Array </a:t>
            </a:r>
            <a:r>
              <a:rPr lang="da-DK" sz="2000" dirty="0" err="1" smtClean="0"/>
              <a:t>size</a:t>
            </a:r>
            <a:r>
              <a:rPr lang="da-DK" sz="2000" dirty="0" smtClean="0"/>
              <a:t> vs # of parallel </a:t>
            </a:r>
            <a:r>
              <a:rPr lang="da-DK" sz="2000" dirty="0" err="1" smtClean="0"/>
              <a:t>threads</a:t>
            </a:r>
            <a:endParaRPr lang="da-DK" sz="2000" dirty="0" smtClean="0"/>
          </a:p>
          <a:p>
            <a:pPr lvl="1"/>
            <a:r>
              <a:rPr lang="da-DK" sz="2000" dirty="0" smtClean="0"/>
              <a:t>Side effects (or lack thereof)</a:t>
            </a:r>
            <a:endParaRPr lang="da-DK" sz="2000" dirty="0"/>
          </a:p>
          <a:p>
            <a:r>
              <a:rPr lang="da-DK" sz="2400" dirty="0" smtClean="0"/>
              <a:t>(S)he can help make decisions on when to fork and collect</a:t>
            </a:r>
          </a:p>
          <a:p>
            <a:endParaRPr lang="da-DK" sz="2400" dirty="0" smtClean="0"/>
          </a:p>
          <a:p>
            <a:r>
              <a:rPr lang="da-DK" sz="2400" dirty="0" smtClean="0"/>
              <a:t>We need to design new language features to make optionally asynchronous parts of algorithms easy to express</a:t>
            </a:r>
          </a:p>
          <a:p>
            <a:r>
              <a:rPr lang="da-DK" sz="2400" dirty="0" smtClean="0"/>
              <a:t>Live code part 2 ...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3290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Arrays of </a:t>
            </a:r>
            <a:r>
              <a:rPr lang="da-DK" dirty="0" err="1" smtClean="0"/>
              <a:t>Isolates</a:t>
            </a:r>
            <a:endParaRPr lang="da-DK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Arrays of Futures</a:t>
            </a:r>
            <a:endParaRPr lang="da-DK" dirty="0"/>
          </a:p>
        </p:txBody>
      </p:sp>
      <p:sp>
        <p:nvSpPr>
          <p:cNvPr id="4" name="Oval 3"/>
          <p:cNvSpPr/>
          <p:nvPr/>
        </p:nvSpPr>
        <p:spPr bwMode="auto">
          <a:xfrm>
            <a:off x="2174954" y="1815005"/>
            <a:ext cx="3917911" cy="273630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8" name="Chord 7"/>
          <p:cNvSpPr/>
          <p:nvPr/>
        </p:nvSpPr>
        <p:spPr bwMode="auto">
          <a:xfrm flipH="1">
            <a:off x="3205982" y="3183157"/>
            <a:ext cx="1855853" cy="2315334"/>
          </a:xfrm>
          <a:prstGeom prst="chord">
            <a:avLst>
              <a:gd name="adj1" fmla="val 21418589"/>
              <a:gd name="adj2" fmla="val 1099454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Chord 6"/>
          <p:cNvSpPr/>
          <p:nvPr/>
        </p:nvSpPr>
        <p:spPr bwMode="auto">
          <a:xfrm flipH="1">
            <a:off x="4767242" y="2945866"/>
            <a:ext cx="1649647" cy="2104849"/>
          </a:xfrm>
          <a:prstGeom prst="chord">
            <a:avLst>
              <a:gd name="adj1" fmla="val 1131296"/>
              <a:gd name="adj2" fmla="val 143702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5" name="Chord 4"/>
          <p:cNvSpPr/>
          <p:nvPr/>
        </p:nvSpPr>
        <p:spPr bwMode="auto">
          <a:xfrm>
            <a:off x="1958930" y="2953700"/>
            <a:ext cx="1794961" cy="2104849"/>
          </a:xfrm>
          <a:prstGeom prst="chord">
            <a:avLst>
              <a:gd name="adj1" fmla="val 1131296"/>
              <a:gd name="adj2" fmla="val 1365006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18138" y="4135219"/>
            <a:ext cx="14765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900" b="1" dirty="0" smtClean="0">
                <a:latin typeface="APL385 Unicode" pitchFamily="49" charset="0"/>
              </a:rPr>
              <a:t>X←1 2 3</a:t>
            </a:r>
            <a:endParaRPr lang="da-DK" sz="1900" b="1" dirty="0">
              <a:latin typeface="APL385 Unicode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53891" y="4607239"/>
            <a:ext cx="117814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900" b="1" dirty="0" smtClean="0">
                <a:latin typeface="APL385 Unicode" pitchFamily="49" charset="0"/>
              </a:rPr>
              <a:t>X←4 5</a:t>
            </a:r>
            <a:endParaRPr lang="da-DK" sz="1900" b="1" dirty="0">
              <a:latin typeface="APL385 Unicode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50719" y="4069519"/>
            <a:ext cx="1152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 dirty="0" smtClean="0">
                <a:latin typeface="APL385 Unicode" pitchFamily="49" charset="0"/>
              </a:rPr>
              <a:t>X←6</a:t>
            </a:r>
            <a:endParaRPr lang="da-DK" sz="2000" b="1" dirty="0">
              <a:latin typeface="APL385 Unicode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72626" y="2216669"/>
            <a:ext cx="420906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900" b="1" dirty="0" smtClean="0">
                <a:latin typeface="APL385 Unicode" pitchFamily="49" charset="0"/>
              </a:rPr>
              <a:t>  I3←</a:t>
            </a:r>
            <a:r>
              <a:rPr lang="da-DK" sz="1900" b="1" dirty="0">
                <a:latin typeface="APL385 Unicode" pitchFamily="49" charset="0"/>
              </a:rPr>
              <a:t>ø</a:t>
            </a:r>
            <a:r>
              <a:rPr lang="da-DK" sz="1900" b="1" dirty="0" smtClean="0">
                <a:latin typeface="APL385 Unicode" pitchFamily="49" charset="0"/>
              </a:rPr>
              <a:t>¨3</a:t>
            </a:r>
            <a:r>
              <a:rPr lang="da-DK" sz="1900" b="1" dirty="0">
                <a:latin typeface="APL385 Unicode" pitchFamily="49" charset="0"/>
              </a:rPr>
              <a:t>⍴⊂''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72626" y="2798436"/>
            <a:ext cx="420906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900" b="1" dirty="0" smtClean="0">
                <a:latin typeface="APL385 Unicode" pitchFamily="49" charset="0"/>
              </a:rPr>
              <a:t>  I3.((+⌿X) ÷ ≢</a:t>
            </a:r>
            <a:r>
              <a:rPr lang="da-DK" sz="1900" b="1" dirty="0" smtClean="0">
                <a:solidFill>
                  <a:srgbClr val="333333"/>
                </a:solidFill>
                <a:latin typeface="APL385 Unicode" pitchFamily="49" charset="0"/>
              </a:rPr>
              <a:t>X)</a:t>
            </a:r>
            <a:endParaRPr lang="da-DK" sz="1900" b="1" dirty="0">
              <a:latin typeface="APL385 Unicode" pitchFamily="49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72626" y="2519023"/>
            <a:ext cx="420906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900" b="1" dirty="0" smtClean="0">
                <a:latin typeface="APL385 Unicode" pitchFamily="49" charset="0"/>
              </a:rPr>
              <a:t>  I3.X←(1 2 3)(4 5)6   </a:t>
            </a:r>
            <a:endParaRPr lang="da-DK" sz="1900" b="1" dirty="0">
              <a:latin typeface="APL385 Unicode" pitchFamily="49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323466" y="3133085"/>
            <a:ext cx="420906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900" b="1" dirty="0" smtClean="0">
                <a:solidFill>
                  <a:srgbClr val="333333"/>
                </a:solidFill>
                <a:latin typeface="APL385 Unicode" pitchFamily="49" charset="0"/>
              </a:rPr>
              <a:t>2 4.5 6</a:t>
            </a:r>
            <a:endParaRPr lang="da-DK" sz="1900" b="1" dirty="0">
              <a:latin typeface="APL385 Unicode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5733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46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51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2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56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7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5" grpId="0" animBg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4" grpId="0"/>
      <p:bldP spid="15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 Definition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43608" y="1916832"/>
            <a:ext cx="6624737" cy="3240955"/>
          </a:xfrm>
        </p:spPr>
        <p:txBody>
          <a:bodyPr/>
          <a:lstStyle/>
          <a:p>
            <a:pPr marL="0" indent="0">
              <a:buNone/>
            </a:pPr>
            <a:r>
              <a:rPr lang="en-GB" sz="2400" i="1" dirty="0"/>
              <a:t>In number theory, two integers a and b are said to be relatively </a:t>
            </a:r>
            <a:r>
              <a:rPr lang="en-GB" sz="2400" b="1" i="1" dirty="0"/>
              <a:t>prime</a:t>
            </a:r>
            <a:r>
              <a:rPr lang="en-GB" sz="2400" i="1" dirty="0"/>
              <a:t>, mutually </a:t>
            </a:r>
            <a:r>
              <a:rPr lang="en-GB" sz="2400" b="1" i="1" dirty="0"/>
              <a:t>prime</a:t>
            </a:r>
            <a:r>
              <a:rPr lang="en-GB" sz="2400" i="1" dirty="0"/>
              <a:t>, or </a:t>
            </a:r>
            <a:r>
              <a:rPr lang="en-GB" sz="2400" b="1" i="1" dirty="0"/>
              <a:t>coprime</a:t>
            </a:r>
            <a:r>
              <a:rPr lang="en-GB" sz="2400" i="1" dirty="0"/>
              <a:t>(also spelled </a:t>
            </a:r>
            <a:r>
              <a:rPr lang="en-GB" sz="2400" b="1" i="1" dirty="0"/>
              <a:t>co</a:t>
            </a:r>
            <a:r>
              <a:rPr lang="en-GB" sz="2400" i="1" dirty="0"/>
              <a:t>-</a:t>
            </a:r>
            <a:r>
              <a:rPr lang="en-GB" sz="2400" b="1" i="1" dirty="0"/>
              <a:t>prime</a:t>
            </a:r>
            <a:r>
              <a:rPr lang="en-GB" sz="2400" i="1" dirty="0"/>
              <a:t>) if the only positive integer that evenly divides both of them is 1. That is, the only common positive factor of the two numbers is 1. </a:t>
            </a:r>
            <a:endParaRPr lang="en-GB" sz="2400" i="1" dirty="0" smtClean="0"/>
          </a:p>
          <a:p>
            <a:pPr marL="0" indent="0">
              <a:buNone/>
            </a:pPr>
            <a:r>
              <a:rPr lang="en-GB" sz="2400" i="1" dirty="0" smtClean="0"/>
              <a:t>This </a:t>
            </a:r>
            <a:r>
              <a:rPr lang="en-GB" sz="2400" i="1" dirty="0"/>
              <a:t>is equivalent to their greatest common divisor being 1</a:t>
            </a:r>
            <a:r>
              <a:rPr lang="en-GB" sz="2400" i="1" dirty="0" smtClean="0"/>
              <a:t>.</a:t>
            </a:r>
          </a:p>
          <a:p>
            <a:pPr marL="0" indent="0">
              <a:buNone/>
            </a:pPr>
            <a:endParaRPr lang="da-DK" sz="2400" i="1" dirty="0"/>
          </a:p>
          <a:p>
            <a:pPr marL="0" indent="0">
              <a:buNone/>
            </a:pPr>
            <a:r>
              <a:rPr lang="da-DK" sz="2400" dirty="0" smtClean="0"/>
              <a:t>In APL:           </a:t>
            </a:r>
            <a:r>
              <a:rPr lang="da-DK" sz="2400" dirty="0" smtClean="0">
                <a:latin typeface="APL385 Unicode" panose="020B0709000202000203" pitchFamily="49" charset="0"/>
              </a:rPr>
              <a:t>coPrime←{1=⍺∨⍵}</a:t>
            </a:r>
            <a:endParaRPr lang="en-GB" sz="2400" dirty="0">
              <a:latin typeface="APL385 Unicode" panose="020B0709000202000203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723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Final Piece: </a:t>
            </a:r>
            <a:r>
              <a:rPr lang="da-DK" i="1" dirty="0" smtClean="0"/>
              <a:t>Parallel</a:t>
            </a:r>
            <a:r>
              <a:rPr lang="da-DK" dirty="0" smtClean="0"/>
              <a:t> Operator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1800" dirty="0" smtClean="0"/>
              <a:t>Monadic operator </a:t>
            </a:r>
            <a:r>
              <a:rPr lang="da-DK" sz="1800" i="1" dirty="0" smtClean="0"/>
              <a:t>parallel</a:t>
            </a:r>
            <a:r>
              <a:rPr lang="da-DK" sz="1800" dirty="0" smtClean="0"/>
              <a:t> (</a:t>
            </a:r>
            <a:r>
              <a:rPr lang="da-DK" sz="1800" dirty="0">
                <a:latin typeface="APL385 Unicode" panose="020B0709000202000203" pitchFamily="49" charset="0"/>
              </a:rPr>
              <a:t>∥</a:t>
            </a:r>
            <a:r>
              <a:rPr lang="da-DK" sz="1800" dirty="0" smtClean="0"/>
              <a:t>) derives a </a:t>
            </a:r>
            <a:r>
              <a:rPr lang="da-DK" sz="1800" dirty="0" err="1" smtClean="0"/>
              <a:t>function</a:t>
            </a:r>
            <a:r>
              <a:rPr lang="da-DK" sz="1800" dirty="0" smtClean="0"/>
              <a:t> </a:t>
            </a:r>
            <a:r>
              <a:rPr lang="da-DK" sz="1800" dirty="0" err="1" smtClean="0"/>
              <a:t>which</a:t>
            </a:r>
            <a:r>
              <a:rPr lang="da-DK" sz="1800" dirty="0" smtClean="0"/>
              <a:t>:</a:t>
            </a:r>
          </a:p>
          <a:p>
            <a:pPr>
              <a:buFontTx/>
              <a:buChar char="-"/>
            </a:pPr>
            <a:r>
              <a:rPr lang="da-DK" sz="1800" dirty="0" smtClean="0"/>
              <a:t>creates an </a:t>
            </a:r>
            <a:r>
              <a:rPr lang="da-DK" sz="1800" b="1" i="1" dirty="0" smtClean="0"/>
              <a:t>isolate</a:t>
            </a:r>
            <a:r>
              <a:rPr lang="da-DK" sz="1800" dirty="0" smtClean="0"/>
              <a:t> containing only the operand function</a:t>
            </a:r>
          </a:p>
          <a:p>
            <a:pPr>
              <a:buFontTx/>
              <a:buChar char="-"/>
            </a:pPr>
            <a:r>
              <a:rPr lang="da-DK" sz="1800" dirty="0" smtClean="0"/>
              <a:t>executes the operand function inside the isolate, returning a future</a:t>
            </a:r>
          </a:p>
          <a:p>
            <a:pPr>
              <a:buFontTx/>
              <a:buChar char="-"/>
            </a:pPr>
            <a:r>
              <a:rPr lang="da-DK" sz="1800" dirty="0" smtClean="0"/>
              <a:t>discards the isolate</a:t>
            </a:r>
          </a:p>
          <a:p>
            <a:pPr>
              <a:buFontTx/>
              <a:buChar char="-"/>
            </a:pPr>
            <a:endParaRPr lang="da-DK" sz="1800" dirty="0"/>
          </a:p>
          <a:p>
            <a:pPr marL="0" indent="0">
              <a:buNone/>
            </a:pPr>
            <a:r>
              <a:rPr lang="da-DK" sz="1800" dirty="0" smtClean="0"/>
              <a:t>Say we wanted to count co-primes below n for n∊1..10</a:t>
            </a:r>
            <a:br>
              <a:rPr lang="da-DK" sz="1800" dirty="0" smtClean="0"/>
            </a:br>
            <a:endParaRPr lang="da-DK" sz="1800" dirty="0" smtClean="0"/>
          </a:p>
          <a:p>
            <a:pPr marL="0" indent="0">
              <a:buNone/>
            </a:pPr>
            <a:r>
              <a:rPr lang="da-DK" sz="1800" dirty="0">
                <a:latin typeface="APL385 Unicode" pitchFamily="49" charset="0"/>
              </a:rPr>
              <a:t> </a:t>
            </a:r>
            <a:r>
              <a:rPr lang="da-DK" sz="1800" dirty="0" smtClean="0">
                <a:latin typeface="APL385 Unicode" pitchFamily="49" charset="0"/>
              </a:rPr>
              <a:t>  {+/</a:t>
            </a:r>
            <a:r>
              <a:rPr lang="da-DK" sz="1800" dirty="0">
                <a:latin typeface="APL385 Unicode" pitchFamily="49" charset="0"/>
              </a:rPr>
              <a:t>1=⍵∨⍳⍵</a:t>
            </a:r>
            <a:r>
              <a:rPr lang="da-DK" sz="1800" dirty="0" smtClean="0">
                <a:latin typeface="APL385 Unicode" pitchFamily="49" charset="0"/>
              </a:rPr>
              <a:t>}¨</a:t>
            </a:r>
            <a:r>
              <a:rPr lang="da-DK" sz="1800" dirty="0">
                <a:latin typeface="APL385 Unicode" pitchFamily="49" charset="0"/>
              </a:rPr>
              <a:t>⍳</a:t>
            </a:r>
            <a:r>
              <a:rPr lang="da-DK" sz="1800" dirty="0" smtClean="0">
                <a:latin typeface="APL385 Unicode" pitchFamily="49" charset="0"/>
              </a:rPr>
              <a:t>10</a:t>
            </a:r>
          </a:p>
          <a:p>
            <a:pPr marL="0" indent="0">
              <a:buNone/>
            </a:pPr>
            <a:r>
              <a:rPr lang="da-DK" sz="1800" dirty="0" smtClean="0">
                <a:latin typeface="APL385 Unicode" pitchFamily="49" charset="0"/>
              </a:rPr>
              <a:t>1 </a:t>
            </a:r>
            <a:r>
              <a:rPr lang="da-DK" sz="1800" dirty="0">
                <a:latin typeface="APL385 Unicode" pitchFamily="49" charset="0"/>
              </a:rPr>
              <a:t>1 2 2 4 2 6 4 6 4</a:t>
            </a:r>
          </a:p>
          <a:p>
            <a:pPr marL="0" indent="0">
              <a:buNone/>
            </a:pPr>
            <a:endParaRPr lang="da-DK" sz="800" dirty="0" smtClean="0"/>
          </a:p>
          <a:p>
            <a:pPr marL="0" indent="0">
              <a:buNone/>
            </a:pPr>
            <a:r>
              <a:rPr lang="da-DK" sz="1800" dirty="0" smtClean="0"/>
              <a:t>We could insert a parallel operator to suggest parallel execution of the function is safe &amp; worthwhile:</a:t>
            </a:r>
            <a:br>
              <a:rPr lang="da-DK" sz="1800" dirty="0" smtClean="0"/>
            </a:br>
            <a:endParaRPr lang="da-DK" sz="800" dirty="0" smtClean="0"/>
          </a:p>
          <a:p>
            <a:pPr marL="0" indent="0">
              <a:buNone/>
            </a:pPr>
            <a:r>
              <a:rPr lang="da-DK" sz="1800" dirty="0" smtClean="0">
                <a:latin typeface="APL385 Unicode" pitchFamily="49" charset="0"/>
              </a:rPr>
              <a:t>   </a:t>
            </a:r>
            <a:r>
              <a:rPr lang="da-DK" sz="1800" dirty="0">
                <a:latin typeface="APL385 Unicode" pitchFamily="49" charset="0"/>
              </a:rPr>
              <a:t>{+/1=⍵∨⍳⍵}</a:t>
            </a:r>
            <a:r>
              <a:rPr lang="da-DK" sz="1800" b="1" dirty="0" smtClean="0">
                <a:solidFill>
                  <a:srgbClr val="FF0000"/>
                </a:solidFill>
                <a:latin typeface="APL385 Unicode" pitchFamily="49" charset="0"/>
              </a:rPr>
              <a:t>∥</a:t>
            </a:r>
            <a:r>
              <a:rPr lang="da-DK" sz="1800" dirty="0">
                <a:latin typeface="APL385 Unicode" pitchFamily="49" charset="0"/>
              </a:rPr>
              <a:t>¨⍳</a:t>
            </a:r>
            <a:r>
              <a:rPr lang="da-DK" sz="1800" dirty="0" smtClean="0">
                <a:latin typeface="APL385 Unicode" pitchFamily="49" charset="0"/>
              </a:rPr>
              <a:t>10 </a:t>
            </a:r>
            <a:r>
              <a:rPr lang="da-DK" sz="1800" dirty="0">
                <a:latin typeface="APL385 Unicode" pitchFamily="49" charset="0"/>
              </a:rPr>
              <a:t>⍝ </a:t>
            </a:r>
            <a:r>
              <a:rPr lang="da-DK" sz="1800" dirty="0" smtClean="0">
                <a:latin typeface="APL385 Unicode" pitchFamily="49" charset="0"/>
              </a:rPr>
              <a:t>co-primes below n for n∊1..10</a:t>
            </a:r>
          </a:p>
          <a:p>
            <a:pPr marL="0" indent="0">
              <a:buNone/>
            </a:pPr>
            <a:r>
              <a:rPr lang="da-DK" sz="1800" dirty="0">
                <a:latin typeface="APL385 Unicode" pitchFamily="49" charset="0"/>
              </a:rPr>
              <a:t>1 1 2 2 4 2 6 4 6 </a:t>
            </a:r>
            <a:r>
              <a:rPr lang="da-DK" sz="1800" dirty="0" smtClean="0">
                <a:latin typeface="APL385 Unicode" pitchFamily="49" charset="0"/>
              </a:rPr>
              <a:t>4</a:t>
            </a:r>
            <a:endParaRPr lang="da-DK" sz="1800" dirty="0">
              <a:latin typeface="APL385 Unicode" pitchFamily="49" charset="0"/>
            </a:endParaRPr>
          </a:p>
          <a:p>
            <a:pPr marL="0" indent="0">
              <a:buNone/>
            </a:pPr>
            <a:endParaRPr lang="da-DK" sz="1800" dirty="0" smtClean="0">
              <a:latin typeface="APL385 Unicode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Arrays of Futures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970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The Final Piece of the Puzzle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>
          <a:xfrm>
            <a:off x="755575" y="1700213"/>
            <a:ext cx="8208913" cy="4321075"/>
          </a:xfrm>
        </p:spPr>
        <p:txBody>
          <a:bodyPr/>
          <a:lstStyle/>
          <a:p>
            <a:r>
              <a:rPr lang="da-DK" sz="2000" dirty="0"/>
              <a:t>F</a:t>
            </a:r>
            <a:r>
              <a:rPr lang="da-DK" sz="2000" dirty="0" smtClean="0"/>
              <a:t>utures can be passed as arguments to other functions without blocking.</a:t>
            </a:r>
          </a:p>
          <a:p>
            <a:r>
              <a:rPr lang="da-DK" sz="2000" dirty="0" smtClean="0"/>
              <a:t>Blocking occurs when the value is required.</a:t>
            </a:r>
          </a:p>
          <a:p>
            <a:r>
              <a:rPr lang="da-DK" sz="2000" dirty="0" smtClean="0"/>
              <a:t>Thus, parallel calls can be chained</a:t>
            </a:r>
          </a:p>
          <a:p>
            <a:pPr marL="0" indent="0">
              <a:buNone/>
            </a:pPr>
            <a:endParaRPr lang="da-DK" sz="600" dirty="0" smtClean="0"/>
          </a:p>
          <a:p>
            <a:pPr marL="0" indent="0">
              <a:buNone/>
            </a:pPr>
            <a:r>
              <a:rPr lang="da-DK" sz="1800" dirty="0" smtClean="0">
                <a:latin typeface="APL385 Unicode" pitchFamily="49" charset="0"/>
              </a:rPr>
              <a:t>   sums←{+/</a:t>
            </a:r>
            <a:r>
              <a:rPr lang="da-DK" sz="1800" dirty="0">
                <a:latin typeface="APL385 Unicode" pitchFamily="49" charset="0"/>
              </a:rPr>
              <a:t>1=⍵∨⍳⍵</a:t>
            </a:r>
            <a:r>
              <a:rPr lang="da-DK" sz="1800" dirty="0" smtClean="0">
                <a:latin typeface="APL385 Unicode" pitchFamily="49" charset="0"/>
              </a:rPr>
              <a:t>}</a:t>
            </a:r>
            <a:r>
              <a:rPr lang="da-DK" sz="1800" b="1" dirty="0" smtClean="0">
                <a:solidFill>
                  <a:srgbClr val="FF0000"/>
                </a:solidFill>
                <a:latin typeface="APL385 Unicode" pitchFamily="49" charset="0"/>
              </a:rPr>
              <a:t>∥</a:t>
            </a:r>
            <a:r>
              <a:rPr lang="da-DK" sz="1800" dirty="0">
                <a:latin typeface="APL385 Unicode" pitchFamily="49" charset="0"/>
              </a:rPr>
              <a:t>¨⍳100 ⍝ returns </a:t>
            </a:r>
            <a:r>
              <a:rPr lang="da-DK" sz="1800" dirty="0" smtClean="0">
                <a:latin typeface="APL385 Unicode" pitchFamily="49" charset="0"/>
              </a:rPr>
              <a:t>100 futures</a:t>
            </a:r>
          </a:p>
          <a:p>
            <a:pPr marL="0" indent="0">
              <a:buNone/>
            </a:pPr>
            <a:r>
              <a:rPr lang="da-DK" sz="1800" dirty="0">
                <a:latin typeface="APL385 Unicode" pitchFamily="49" charset="0"/>
              </a:rPr>
              <a:t> </a:t>
            </a:r>
            <a:r>
              <a:rPr lang="da-DK" sz="1800" dirty="0" smtClean="0">
                <a:latin typeface="APL385 Unicode" pitchFamily="49" charset="0"/>
              </a:rPr>
              <a:t>  ≢sums ⍝ structural functions do not ”realize</a:t>
            </a:r>
            <a:r>
              <a:rPr lang="da-DK" sz="1800" smtClean="0">
                <a:latin typeface="APL385 Unicode" pitchFamily="49" charset="0"/>
              </a:rPr>
              <a:t>” </a:t>
            </a:r>
            <a:r>
              <a:rPr lang="da-DK" sz="1800" smtClean="0">
                <a:latin typeface="APL385 Unicode" pitchFamily="49" charset="0"/>
              </a:rPr>
              <a:t>futures</a:t>
            </a:r>
          </a:p>
          <a:p>
            <a:pPr marL="0" indent="0">
              <a:buNone/>
            </a:pPr>
            <a:r>
              <a:rPr lang="da-DK" sz="1800" smtClean="0">
                <a:latin typeface="APL385 Unicode" pitchFamily="49" charset="0"/>
              </a:rPr>
              <a:t>100</a:t>
            </a:r>
            <a:endParaRPr lang="da-DK" sz="1800" dirty="0" smtClean="0">
              <a:latin typeface="APL385 Unicode" pitchFamily="49" charset="0"/>
            </a:endParaRPr>
          </a:p>
          <a:p>
            <a:pPr marL="0" indent="0">
              <a:buNone/>
            </a:pPr>
            <a:r>
              <a:rPr lang="da-DK" sz="1800" dirty="0" smtClean="0">
                <a:latin typeface="APL385 Unicode" pitchFamily="49" charset="0"/>
              </a:rPr>
              <a:t>   ≢quarters←(100⍴25↑1)</a:t>
            </a:r>
            <a:r>
              <a:rPr lang="da-DK" sz="1800" dirty="0">
                <a:latin typeface="APL385 Unicode" pitchFamily="49" charset="0"/>
              </a:rPr>
              <a:t>⊂sums ⍝ </a:t>
            </a:r>
            <a:r>
              <a:rPr lang="da-DK" sz="1800" dirty="0" smtClean="0">
                <a:latin typeface="APL385 Unicode" pitchFamily="49" charset="0"/>
              </a:rPr>
              <a:t>Partition 25-at-a-time</a:t>
            </a:r>
          </a:p>
          <a:p>
            <a:pPr marL="0" indent="0">
              <a:buNone/>
            </a:pPr>
            <a:r>
              <a:rPr lang="da-DK" sz="1800" dirty="0" smtClean="0">
                <a:latin typeface="APL385 Unicode" pitchFamily="49" charset="0"/>
              </a:rPr>
              <a:t>4</a:t>
            </a:r>
          </a:p>
          <a:p>
            <a:pPr marL="0" indent="0">
              <a:buNone/>
            </a:pPr>
            <a:r>
              <a:rPr lang="da-DK" sz="1800" dirty="0">
                <a:latin typeface="APL385 Unicode" pitchFamily="49" charset="0"/>
              </a:rPr>
              <a:t> </a:t>
            </a:r>
            <a:r>
              <a:rPr lang="da-DK" sz="1800" dirty="0" smtClean="0">
                <a:latin typeface="APL385 Unicode" pitchFamily="49" charset="0"/>
              </a:rPr>
              <a:t>  ≢¨quarters ⍝ 4 groups, each containing 25 futures</a:t>
            </a:r>
            <a:br>
              <a:rPr lang="da-DK" sz="1800" dirty="0" smtClean="0">
                <a:latin typeface="APL385 Unicode" pitchFamily="49" charset="0"/>
              </a:rPr>
            </a:br>
            <a:r>
              <a:rPr lang="da-DK" sz="1800" dirty="0" smtClean="0">
                <a:latin typeface="APL385 Unicode" pitchFamily="49" charset="0"/>
              </a:rPr>
              <a:t>25 25 25 25</a:t>
            </a:r>
          </a:p>
          <a:p>
            <a:pPr marL="0" indent="0">
              <a:buNone/>
            </a:pPr>
            <a:r>
              <a:rPr lang="da-DK" sz="1800" dirty="0" smtClean="0">
                <a:latin typeface="APL385 Unicode" pitchFamily="49" charset="0"/>
              </a:rPr>
              <a:t>   ⎕←{(+/</a:t>
            </a:r>
            <a:r>
              <a:rPr lang="da-DK" sz="1800" dirty="0">
                <a:latin typeface="APL385 Unicode" pitchFamily="49" charset="0"/>
              </a:rPr>
              <a:t>⍵)÷≢⍵</a:t>
            </a:r>
            <a:r>
              <a:rPr lang="da-DK" sz="1800" dirty="0" smtClean="0">
                <a:latin typeface="APL385 Unicode" pitchFamily="49" charset="0"/>
              </a:rPr>
              <a:t>}</a:t>
            </a:r>
            <a:r>
              <a:rPr lang="da-DK" sz="1800" b="1" dirty="0" smtClean="0">
                <a:solidFill>
                  <a:srgbClr val="FF0000"/>
                </a:solidFill>
                <a:latin typeface="APL385 Unicode" pitchFamily="49" charset="0"/>
              </a:rPr>
              <a:t>∥</a:t>
            </a:r>
            <a:r>
              <a:rPr lang="da-DK" sz="1800" dirty="0" smtClean="0">
                <a:latin typeface="APL385 Unicode" pitchFamily="49" charset="0"/>
              </a:rPr>
              <a:t>¨quarters </a:t>
            </a:r>
            <a:r>
              <a:rPr lang="da-DK" sz="1800" dirty="0">
                <a:latin typeface="APL385 Unicode" pitchFamily="49" charset="0"/>
              </a:rPr>
              <a:t>⍝ </a:t>
            </a:r>
            <a:r>
              <a:rPr lang="da-DK" sz="1800" dirty="0" smtClean="0">
                <a:latin typeface="APL385 Unicode" pitchFamily="49" charset="0"/>
              </a:rPr>
              <a:t>4 parallel averages</a:t>
            </a:r>
            <a:r>
              <a:rPr lang="da-DK" sz="1800" dirty="0">
                <a:latin typeface="APL385 Unicode" pitchFamily="49" charset="0"/>
              </a:rPr>
              <a:t/>
            </a:r>
            <a:br>
              <a:rPr lang="da-DK" sz="1800" dirty="0">
                <a:latin typeface="APL385 Unicode" pitchFamily="49" charset="0"/>
              </a:rPr>
            </a:br>
            <a:r>
              <a:rPr lang="da-DK" sz="1800" dirty="0">
                <a:latin typeface="APL385 Unicode" pitchFamily="49" charset="0"/>
              </a:rPr>
              <a:t>8 22.96 38.48 </a:t>
            </a:r>
            <a:r>
              <a:rPr lang="da-DK" sz="1800" dirty="0" smtClean="0">
                <a:latin typeface="APL385 Unicode" pitchFamily="49" charset="0"/>
              </a:rPr>
              <a:t>52.32</a:t>
            </a:r>
            <a:r>
              <a:rPr lang="da-DK" sz="1600" dirty="0" smtClean="0">
                <a:latin typeface="APL385 Unicode" pitchFamily="49" charset="0"/>
              </a:rPr>
              <a:t/>
            </a:r>
            <a:br>
              <a:rPr lang="da-DK" sz="1600" dirty="0" smtClean="0">
                <a:latin typeface="APL385 Unicode" pitchFamily="49" charset="0"/>
              </a:rPr>
            </a:br>
            <a:endParaRPr lang="da-DK" sz="700" dirty="0" smtClean="0">
              <a:latin typeface="APL385 Unicode" pitchFamily="49" charset="0"/>
            </a:endParaRPr>
          </a:p>
          <a:p>
            <a:pPr marL="0" indent="0">
              <a:buNone/>
            </a:pPr>
            <a:r>
              <a:rPr lang="da-DK" sz="1800" dirty="0" smtClean="0"/>
              <a:t>        (We used 1+ 4+100 parallel threads to compute and display the result)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Arrays of Futures</a:t>
            </a:r>
            <a:endParaRPr lang="da-DK" dirty="0"/>
          </a:p>
        </p:txBody>
      </p:sp>
      <p:cxnSp>
        <p:nvCxnSpPr>
          <p:cNvPr id="8" name="Straight Arrow Connector 7"/>
          <p:cNvCxnSpPr/>
          <p:nvPr/>
        </p:nvCxnSpPr>
        <p:spPr bwMode="auto">
          <a:xfrm flipV="1">
            <a:off x="3026366" y="3284984"/>
            <a:ext cx="321498" cy="255591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 flipV="1">
            <a:off x="2555776" y="5372574"/>
            <a:ext cx="288032" cy="46832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Straight Connector 26"/>
          <p:cNvCxnSpPr/>
          <p:nvPr/>
        </p:nvCxnSpPr>
        <p:spPr bwMode="auto">
          <a:xfrm flipH="1" flipV="1">
            <a:off x="1403648" y="5372574"/>
            <a:ext cx="792089" cy="46832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18" name="Slide Number Placeholder 1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252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Live Code Part 3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43608" y="1916832"/>
            <a:ext cx="6624737" cy="3240955"/>
          </a:xfrm>
        </p:spPr>
        <p:txBody>
          <a:bodyPr/>
          <a:lstStyle/>
          <a:p>
            <a:pPr marL="0" indent="0">
              <a:buNone/>
            </a:pPr>
            <a:r>
              <a:rPr lang="en-GB" sz="2400" i="1" dirty="0"/>
              <a:t>In number theory, two integers a and b are said to be relatively </a:t>
            </a:r>
            <a:r>
              <a:rPr lang="en-GB" sz="2400" b="1" i="1" dirty="0"/>
              <a:t>prime</a:t>
            </a:r>
            <a:r>
              <a:rPr lang="en-GB" sz="2400" i="1" dirty="0"/>
              <a:t>, mutually </a:t>
            </a:r>
            <a:r>
              <a:rPr lang="en-GB" sz="2400" b="1" i="1" dirty="0"/>
              <a:t>prime</a:t>
            </a:r>
            <a:r>
              <a:rPr lang="en-GB" sz="2400" i="1" dirty="0"/>
              <a:t>, or </a:t>
            </a:r>
            <a:r>
              <a:rPr lang="en-GB" sz="2400" b="1" i="1" dirty="0"/>
              <a:t>coprime</a:t>
            </a:r>
            <a:r>
              <a:rPr lang="en-GB" sz="2400" i="1" dirty="0"/>
              <a:t>(also spelled </a:t>
            </a:r>
            <a:r>
              <a:rPr lang="en-GB" sz="2400" b="1" i="1" dirty="0"/>
              <a:t>co</a:t>
            </a:r>
            <a:r>
              <a:rPr lang="en-GB" sz="2400" i="1" dirty="0"/>
              <a:t>-</a:t>
            </a:r>
            <a:r>
              <a:rPr lang="en-GB" sz="2400" b="1" i="1" dirty="0"/>
              <a:t>prime</a:t>
            </a:r>
            <a:r>
              <a:rPr lang="en-GB" sz="2400" i="1" dirty="0"/>
              <a:t>) if the only positive integer that evenly divides both of them is 1. That is, the only common positive factor of the two numbers is 1. </a:t>
            </a:r>
            <a:endParaRPr lang="en-GB" sz="2400" i="1" dirty="0" smtClean="0"/>
          </a:p>
          <a:p>
            <a:pPr marL="0" indent="0">
              <a:buNone/>
            </a:pPr>
            <a:r>
              <a:rPr lang="en-GB" sz="2400" i="1" dirty="0" smtClean="0"/>
              <a:t>This </a:t>
            </a:r>
            <a:r>
              <a:rPr lang="en-GB" sz="2400" i="1" dirty="0"/>
              <a:t>is equivalent to their greatest common divisor being 1.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699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i="1" dirty="0" err="1" smtClean="0"/>
              <a:t>Deterministic</a:t>
            </a:r>
            <a:r>
              <a:rPr lang="da-DK" dirty="0" smtClean="0"/>
              <a:t> </a:t>
            </a:r>
            <a:r>
              <a:rPr lang="da-DK" dirty="0" err="1" smtClean="0"/>
              <a:t>Parallelism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>
          <a:xfrm>
            <a:off x="785204" y="1700809"/>
            <a:ext cx="7632849" cy="720080"/>
          </a:xfrm>
        </p:spPr>
        <p:txBody>
          <a:bodyPr/>
          <a:lstStyle/>
          <a:p>
            <a:pPr marL="0" indent="0">
              <a:buNone/>
            </a:pPr>
            <a:r>
              <a:rPr lang="da-DK" sz="1800" dirty="0" err="1" smtClean="0"/>
              <a:t>Inserting</a:t>
            </a:r>
            <a:r>
              <a:rPr lang="da-DK" sz="1800" dirty="0" smtClean="0"/>
              <a:t> or </a:t>
            </a:r>
            <a:r>
              <a:rPr lang="da-DK" sz="1800" dirty="0" err="1" smtClean="0"/>
              <a:t>removing</a:t>
            </a:r>
            <a:r>
              <a:rPr lang="da-DK" sz="1800" dirty="0" smtClean="0"/>
              <a:t> Parallel operators </a:t>
            </a:r>
            <a:r>
              <a:rPr lang="da-DK" sz="1800" dirty="0" err="1" smtClean="0"/>
              <a:t>does</a:t>
            </a:r>
            <a:r>
              <a:rPr lang="da-DK" sz="1800" dirty="0" smtClean="0"/>
              <a:t> not </a:t>
            </a:r>
            <a:r>
              <a:rPr lang="da-DK" sz="1800" dirty="0" err="1" smtClean="0"/>
              <a:t>change</a:t>
            </a:r>
            <a:r>
              <a:rPr lang="da-DK" sz="1800" dirty="0" smtClean="0"/>
              <a:t> the </a:t>
            </a:r>
            <a:r>
              <a:rPr lang="da-DK" sz="1800" dirty="0" err="1" smtClean="0"/>
              <a:t>meaning</a:t>
            </a:r>
            <a:r>
              <a:rPr lang="da-DK" sz="1800" dirty="0" smtClean="0"/>
              <a:t> of the </a:t>
            </a:r>
            <a:r>
              <a:rPr lang="da-DK" sz="1800" dirty="0" err="1" smtClean="0"/>
              <a:t>code</a:t>
            </a:r>
            <a:r>
              <a:rPr lang="da-DK" sz="1800" dirty="0" smtClean="0"/>
              <a:t>. Thus, adding parallelism does not interfere with the use of APL as a mathematical notation for describing operations on arrays.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Arrays of Futures</a:t>
            </a:r>
            <a:endParaRPr lang="da-DK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114405" y="2870787"/>
            <a:ext cx="4752529" cy="1357322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3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800">
                <a:solidFill>
                  <a:srgbClr val="333333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2400">
                <a:solidFill>
                  <a:srgbClr val="333333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000">
                <a:solidFill>
                  <a:srgbClr val="333333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da-DK" sz="1800" kern="0" dirty="0" smtClean="0">
                <a:latin typeface="APL385 Unicode" pitchFamily="49" charset="0"/>
              </a:rPr>
              <a:t>   sums←</a:t>
            </a:r>
            <a:r>
              <a:rPr lang="da-DK" sz="1800" dirty="0" smtClean="0">
                <a:latin typeface="APL385 Unicode" pitchFamily="49" charset="0"/>
              </a:rPr>
              <a:t>{+/</a:t>
            </a:r>
            <a:r>
              <a:rPr lang="da-DK" sz="1800" dirty="0">
                <a:latin typeface="APL385 Unicode" pitchFamily="49" charset="0"/>
              </a:rPr>
              <a:t>1=⍵∨⍳⍵}</a:t>
            </a:r>
            <a:r>
              <a:rPr lang="da-DK" sz="1800" b="1" kern="0" dirty="0" smtClean="0">
                <a:solidFill>
                  <a:srgbClr val="FF0000"/>
                </a:solidFill>
                <a:latin typeface="APL385 Unicode" pitchFamily="49" charset="0"/>
              </a:rPr>
              <a:t> </a:t>
            </a:r>
            <a:r>
              <a:rPr lang="da-DK" sz="1800" kern="0" dirty="0" smtClean="0">
                <a:latin typeface="APL385 Unicode" pitchFamily="49" charset="0"/>
              </a:rPr>
              <a:t>¨⍳100 </a:t>
            </a:r>
            <a:br>
              <a:rPr lang="da-DK" sz="1800" kern="0" dirty="0" smtClean="0">
                <a:latin typeface="APL385 Unicode" pitchFamily="49" charset="0"/>
              </a:rPr>
            </a:br>
            <a:r>
              <a:rPr lang="da-DK" sz="1800" kern="0" dirty="0" smtClean="0">
                <a:latin typeface="APL385 Unicode" pitchFamily="49" charset="0"/>
              </a:rPr>
              <a:t>   quarters←(100⍴25↑1)⊂sums</a:t>
            </a:r>
            <a:br>
              <a:rPr lang="da-DK" sz="1800" kern="0" dirty="0" smtClean="0">
                <a:latin typeface="APL385 Unicode" pitchFamily="49" charset="0"/>
              </a:rPr>
            </a:br>
            <a:r>
              <a:rPr lang="da-DK" sz="1800" kern="0" dirty="0">
                <a:latin typeface="APL385 Unicode" pitchFamily="49" charset="0"/>
              </a:rPr>
              <a:t> </a:t>
            </a:r>
            <a:r>
              <a:rPr lang="da-DK" sz="1800" kern="0" dirty="0" smtClean="0">
                <a:latin typeface="APL385 Unicode" pitchFamily="49" charset="0"/>
              </a:rPr>
              <a:t>  {(+/</a:t>
            </a:r>
            <a:r>
              <a:rPr lang="da-DK" sz="1800" kern="0" dirty="0">
                <a:latin typeface="APL385 Unicode" pitchFamily="49" charset="0"/>
              </a:rPr>
              <a:t>⍵)÷≢⍵</a:t>
            </a:r>
            <a:r>
              <a:rPr lang="da-DK" sz="1800" kern="0" dirty="0" smtClean="0">
                <a:latin typeface="APL385 Unicode" pitchFamily="49" charset="0"/>
              </a:rPr>
              <a:t>}</a:t>
            </a:r>
            <a:r>
              <a:rPr lang="da-DK" sz="1800" b="1" kern="0" dirty="0" smtClean="0">
                <a:solidFill>
                  <a:srgbClr val="FF0000"/>
                </a:solidFill>
                <a:latin typeface="APL385 Unicode" pitchFamily="49" charset="0"/>
              </a:rPr>
              <a:t> </a:t>
            </a:r>
            <a:r>
              <a:rPr lang="da-DK" sz="1800" kern="0" dirty="0" smtClean="0">
                <a:latin typeface="APL385 Unicode" pitchFamily="49" charset="0"/>
              </a:rPr>
              <a:t>¨</a:t>
            </a:r>
            <a:r>
              <a:rPr lang="da-DK" sz="1800" kern="0" dirty="0">
                <a:latin typeface="APL385 Unicode" pitchFamily="49" charset="0"/>
              </a:rPr>
              <a:t>quarters</a:t>
            </a:r>
            <a:br>
              <a:rPr lang="da-DK" sz="1800" kern="0" dirty="0">
                <a:latin typeface="APL385 Unicode" pitchFamily="49" charset="0"/>
              </a:rPr>
            </a:br>
            <a:r>
              <a:rPr lang="da-DK" sz="1800" kern="0" dirty="0">
                <a:latin typeface="APL385 Unicode" pitchFamily="49" charset="0"/>
              </a:rPr>
              <a:t>8 22.96 38.48 52.32</a:t>
            </a:r>
            <a:endParaRPr lang="da-DK" sz="1800" kern="0" dirty="0" smtClean="0">
              <a:latin typeface="APL385 Unicode" pitchFamily="49" charset="0"/>
            </a:endParaRPr>
          </a:p>
          <a:p>
            <a:pPr marL="0" indent="0">
              <a:buFontTx/>
              <a:buNone/>
            </a:pPr>
            <a:endParaRPr lang="da-DK" sz="1400" kern="0" dirty="0" smtClean="0">
              <a:latin typeface="APL385 Unicode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114405" y="2870786"/>
            <a:ext cx="7632849" cy="1357322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3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800">
                <a:solidFill>
                  <a:srgbClr val="333333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2400">
                <a:solidFill>
                  <a:srgbClr val="333333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000">
                <a:solidFill>
                  <a:srgbClr val="333333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da-DK" sz="1800" kern="0" dirty="0" smtClean="0">
                <a:latin typeface="APL385 Unicode" pitchFamily="49" charset="0"/>
              </a:rPr>
              <a:t>   sums←</a:t>
            </a:r>
            <a:r>
              <a:rPr lang="da-DK" sz="1800" dirty="0" smtClean="0">
                <a:latin typeface="APL385 Unicode" pitchFamily="49" charset="0"/>
              </a:rPr>
              <a:t>{+/</a:t>
            </a:r>
            <a:r>
              <a:rPr lang="da-DK" sz="1800" dirty="0">
                <a:latin typeface="APL385 Unicode" pitchFamily="49" charset="0"/>
              </a:rPr>
              <a:t>1=⍵∨⍳⍵</a:t>
            </a:r>
            <a:r>
              <a:rPr lang="da-DK" sz="1800" dirty="0" smtClean="0">
                <a:latin typeface="APL385 Unicode" pitchFamily="49" charset="0"/>
              </a:rPr>
              <a:t>}</a:t>
            </a:r>
            <a:r>
              <a:rPr lang="da-DK" sz="1800" b="1" kern="0" dirty="0" smtClean="0">
                <a:solidFill>
                  <a:srgbClr val="FF0000"/>
                </a:solidFill>
                <a:latin typeface="APL385 Unicode" pitchFamily="49" charset="0"/>
              </a:rPr>
              <a:t>∥</a:t>
            </a:r>
            <a:r>
              <a:rPr lang="da-DK" sz="1800" kern="0" dirty="0" smtClean="0">
                <a:latin typeface="APL385 Unicode" pitchFamily="49" charset="0"/>
              </a:rPr>
              <a:t>¨⍳100</a:t>
            </a:r>
            <a:br>
              <a:rPr lang="da-DK" sz="1800" kern="0" dirty="0" smtClean="0">
                <a:latin typeface="APL385 Unicode" pitchFamily="49" charset="0"/>
              </a:rPr>
            </a:br>
            <a:r>
              <a:rPr lang="da-DK" sz="1800" kern="0" dirty="0" smtClean="0">
                <a:latin typeface="APL385 Unicode" pitchFamily="49" charset="0"/>
              </a:rPr>
              <a:t>   quarters←(100⍴25↑1)⊂sums</a:t>
            </a:r>
            <a:br>
              <a:rPr lang="da-DK" sz="1800" kern="0" dirty="0" smtClean="0">
                <a:latin typeface="APL385 Unicode" pitchFamily="49" charset="0"/>
              </a:rPr>
            </a:br>
            <a:r>
              <a:rPr lang="da-DK" sz="1800" kern="0" dirty="0" smtClean="0">
                <a:latin typeface="APL385 Unicode" pitchFamily="49" charset="0"/>
              </a:rPr>
              <a:t>   {(+/</a:t>
            </a:r>
            <a:r>
              <a:rPr lang="da-DK" sz="1800" kern="0" dirty="0">
                <a:latin typeface="APL385 Unicode" pitchFamily="49" charset="0"/>
              </a:rPr>
              <a:t>⍵</a:t>
            </a:r>
            <a:r>
              <a:rPr lang="da-DK" sz="1800" kern="0" dirty="0" smtClean="0">
                <a:latin typeface="APL385 Unicode" pitchFamily="49" charset="0"/>
              </a:rPr>
              <a:t>)÷≢⍵}</a:t>
            </a:r>
            <a:r>
              <a:rPr lang="da-DK" sz="1800" b="1" kern="0" dirty="0" smtClean="0">
                <a:solidFill>
                  <a:srgbClr val="FF0000"/>
                </a:solidFill>
                <a:latin typeface="APL385 Unicode" pitchFamily="49" charset="0"/>
              </a:rPr>
              <a:t>∥</a:t>
            </a:r>
            <a:r>
              <a:rPr lang="da-DK" sz="1800" kern="0" dirty="0" smtClean="0">
                <a:latin typeface="APL385 Unicode" pitchFamily="49" charset="0"/>
              </a:rPr>
              <a:t>¨quarters</a:t>
            </a:r>
            <a:br>
              <a:rPr lang="da-DK" sz="1800" kern="0" dirty="0" smtClean="0">
                <a:latin typeface="APL385 Unicode" pitchFamily="49" charset="0"/>
              </a:rPr>
            </a:br>
            <a:r>
              <a:rPr lang="da-DK" sz="1800" kern="0" dirty="0" smtClean="0">
                <a:latin typeface="APL385 Unicode" pitchFamily="49" charset="0"/>
              </a:rPr>
              <a:t>8 22.96 38.48 52.32</a:t>
            </a:r>
          </a:p>
          <a:p>
            <a:pPr marL="0" indent="0">
              <a:buFontTx/>
              <a:buNone/>
            </a:pPr>
            <a:endParaRPr lang="da-DK" sz="1400" kern="0" dirty="0" smtClean="0">
              <a:latin typeface="APL385 Unicode" pitchFamily="49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785204" y="4818588"/>
            <a:ext cx="7632849" cy="410612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3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800">
                <a:solidFill>
                  <a:srgbClr val="333333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2400">
                <a:solidFill>
                  <a:srgbClr val="333333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000">
                <a:solidFill>
                  <a:srgbClr val="333333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da-DK" sz="1600" kern="0" dirty="0" smtClean="0"/>
              <a:t>(… as long as your functions have no side effects)</a:t>
            </a:r>
            <a:endParaRPr lang="da-DK" sz="1200" kern="0" dirty="0" smtClean="0">
              <a:latin typeface="APL385 Unicode" pitchFamily="49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785204" y="5162966"/>
            <a:ext cx="7632849" cy="410612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3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800">
                <a:solidFill>
                  <a:srgbClr val="333333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2400">
                <a:solidFill>
                  <a:srgbClr val="333333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000">
                <a:solidFill>
                  <a:srgbClr val="333333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da-DK" sz="1600" kern="0" dirty="0" smtClean="0"/>
              <a:t>(… and do not encounter errors)</a:t>
            </a:r>
            <a:endParaRPr lang="da-DK" sz="1200" kern="0" dirty="0" smtClean="0">
              <a:latin typeface="APL385 Unicode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724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10" grpId="1"/>
      <p:bldP spid="11" grpId="0" build="p"/>
      <p:bldP spid="12" grpId="0" build="p"/>
      <p:bldP spid="1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The Model </a:t>
            </a:r>
            <a:r>
              <a:rPr lang="da-DK" dirty="0" err="1" smtClean="0"/>
              <a:t>Implementation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sz="2400" dirty="0" smtClean="0"/>
              <a:t>Futures </a:t>
            </a:r>
            <a:r>
              <a:rPr lang="da-DK" sz="2400" dirty="0" err="1" smtClean="0"/>
              <a:t>are</a:t>
            </a:r>
            <a:r>
              <a:rPr lang="da-DK" sz="2400" dirty="0" smtClean="0"/>
              <a:t> </a:t>
            </a:r>
            <a:r>
              <a:rPr lang="da-DK" sz="2400" dirty="0" err="1" smtClean="0"/>
              <a:t>fully</a:t>
            </a:r>
            <a:r>
              <a:rPr lang="da-DK" sz="2400" dirty="0" smtClean="0"/>
              <a:t> </a:t>
            </a:r>
            <a:r>
              <a:rPr lang="da-DK" sz="2400" dirty="0" err="1" smtClean="0"/>
              <a:t>implemented</a:t>
            </a:r>
            <a:r>
              <a:rPr lang="da-DK" sz="2400" dirty="0" smtClean="0"/>
              <a:t> in the Dyalog </a:t>
            </a:r>
            <a:r>
              <a:rPr lang="da-DK" sz="2400" dirty="0" err="1" smtClean="0"/>
              <a:t>interpreters</a:t>
            </a:r>
            <a:r>
              <a:rPr lang="da-DK" sz="2400" dirty="0" smtClean="0"/>
              <a:t> </a:t>
            </a:r>
            <a:r>
              <a:rPr lang="da-DK" sz="2400" dirty="0" err="1" smtClean="0"/>
              <a:t>starting</a:t>
            </a:r>
            <a:r>
              <a:rPr lang="da-DK" sz="2400" dirty="0" smtClean="0"/>
              <a:t> with v14.0 (2014)</a:t>
            </a:r>
          </a:p>
          <a:p>
            <a:r>
              <a:rPr lang="da-DK" sz="2400" dirty="0" smtClean="0"/>
              <a:t>The creation and management of isolates is still modelled using APL code, most importantly:</a:t>
            </a:r>
          </a:p>
          <a:p>
            <a:endParaRPr lang="da-DK" sz="2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41299"/>
              </p:ext>
            </p:extLst>
          </p:nvPr>
        </p:nvGraphicFramePr>
        <p:xfrm>
          <a:off x="1331640" y="3645024"/>
          <a:ext cx="60960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Proposed</a:t>
                      </a:r>
                      <a:r>
                        <a:rPr lang="da-DK" baseline="0" dirty="0" smtClean="0"/>
                        <a:t> </a:t>
                      </a:r>
                      <a:br>
                        <a:rPr lang="da-DK" baseline="0" dirty="0" smtClean="0"/>
                      </a:br>
                      <a:r>
                        <a:rPr lang="da-DK" baseline="0" dirty="0" smtClean="0"/>
                        <a:t>Primitive Construct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/>
                        <a:t>Name</a:t>
                      </a:r>
                      <a:r>
                        <a:rPr lang="da-DK" dirty="0" smtClean="0"/>
                        <a:t> in</a:t>
                      </a:r>
                      <a:br>
                        <a:rPr lang="da-DK" dirty="0" smtClean="0"/>
                      </a:br>
                      <a:r>
                        <a:rPr lang="da-DK" dirty="0" err="1" smtClean="0"/>
                        <a:t>Current</a:t>
                      </a:r>
                      <a:r>
                        <a:rPr lang="da-DK" dirty="0" smtClean="0"/>
                        <a:t>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/>
                      </a:r>
                      <a:br>
                        <a:rPr lang="da-DK" dirty="0" smtClean="0"/>
                      </a:br>
                      <a:r>
                        <a:rPr lang="da-DK" dirty="0" err="1" smtClean="0"/>
                        <a:t>Comment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¤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ø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New Isolate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800" dirty="0" smtClean="0">
                          <a:latin typeface="APL385 Unicode" panose="020B0709000202000203" pitchFamily="49" charset="0"/>
                        </a:rPr>
                        <a:t>∥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II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Parallel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800" dirty="0" smtClean="0">
                          <a:latin typeface="APL385 Unicode" panose="020B0709000202000203" pitchFamily="49" charset="0"/>
                        </a:rPr>
                        <a:t>∥¨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IÏ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Parallel </a:t>
                      </a:r>
                      <a:r>
                        <a:rPr lang="da-DK" dirty="0" err="1" smtClean="0"/>
                        <a:t>Each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01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The Full Model Implementation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876426"/>
              </p:ext>
            </p:extLst>
          </p:nvPr>
        </p:nvGraphicFramePr>
        <p:xfrm>
          <a:off x="1115616" y="1628800"/>
          <a:ext cx="6213468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1799"/>
                <a:gridCol w="1029018"/>
                <a:gridCol w="2367280"/>
                <a:gridCol w="1635371"/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 smtClean="0"/>
                        <a:t>Proposed</a:t>
                      </a:r>
                      <a:r>
                        <a:rPr lang="da-DK" baseline="0" dirty="0" smtClean="0"/>
                        <a:t> </a:t>
                      </a:r>
                      <a:br>
                        <a:rPr lang="da-DK" baseline="0" dirty="0" smtClean="0"/>
                      </a:br>
                      <a:r>
                        <a:rPr lang="da-DK" baseline="0" dirty="0" err="1" smtClean="0"/>
                        <a:t>Construct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/>
                        <a:t>Name</a:t>
                      </a:r>
                      <a:r>
                        <a:rPr lang="da-DK" dirty="0" smtClean="0"/>
                        <a:t> in</a:t>
                      </a:r>
                      <a:br>
                        <a:rPr lang="da-DK" dirty="0" smtClean="0"/>
                      </a:br>
                      <a:r>
                        <a:rPr lang="da-DK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Alternative</a:t>
                      </a:r>
                      <a:r>
                        <a:rPr lang="da-DK" baseline="0" dirty="0" smtClean="0"/>
                        <a:t> </a:t>
                      </a:r>
                      <a:r>
                        <a:rPr lang="da-DK" baseline="0" dirty="0" err="1" smtClean="0"/>
                        <a:t>Name</a:t>
                      </a:r>
                      <a:endParaRPr lang="da-DK" baseline="0" dirty="0" smtClean="0"/>
                    </a:p>
                    <a:p>
                      <a:r>
                        <a:rPr lang="da-DK" baseline="0" dirty="0" smtClean="0"/>
                        <a:t>(for ”Anglos” </a:t>
                      </a:r>
                      <a:r>
                        <a:rPr lang="da-DK" baseline="0" dirty="0" smtClean="0">
                          <a:sym typeface="Wingdings" panose="05000000000000000000" pitchFamily="2" charset="2"/>
                        </a:rPr>
                        <a:t></a:t>
                      </a:r>
                      <a:r>
                        <a:rPr lang="da-DK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/>
                      </a:r>
                      <a:br>
                        <a:rPr lang="da-DK" dirty="0" smtClean="0"/>
                      </a:br>
                      <a:r>
                        <a:rPr lang="da-DK" dirty="0" err="1" smtClean="0"/>
                        <a:t>Comment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¤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ø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>
                          <a:latin typeface="APL385 Unicode" panose="020B0709000202000203" pitchFamily="49" charset="0"/>
                        </a:rPr>
                        <a:t>isolate.New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/>
                        <a:t>Isolate.New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800" dirty="0" smtClean="0">
                          <a:latin typeface="APL385 Unicode" panose="020B0709000202000203" pitchFamily="49" charset="0"/>
                        </a:rPr>
                        <a:t>∥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II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>
                          <a:latin typeface="APL385 Unicode" panose="020B0709000202000203" pitchFamily="49" charset="0"/>
                        </a:rPr>
                        <a:t>isolate.ll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Parallel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800" dirty="0" smtClean="0">
                          <a:latin typeface="APL385 Unicode" panose="020B0709000202000203" pitchFamily="49" charset="0"/>
                        </a:rPr>
                        <a:t>∥¨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IÏ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>
                          <a:latin typeface="APL385 Unicode" panose="020B0709000202000203" pitchFamily="49" charset="0"/>
                        </a:rPr>
                        <a:t>isolate.llEach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Parallel </a:t>
                      </a:r>
                      <a:r>
                        <a:rPr lang="da-DK" dirty="0" err="1" smtClean="0"/>
                        <a:t>Each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800" dirty="0" smtClean="0">
                          <a:latin typeface="APL385 Unicode" panose="020B0709000202000203" pitchFamily="49" charset="0"/>
                        </a:rPr>
                        <a:t>∥⌸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L385 Unicode" panose="020B0709000202000203" pitchFamily="49" charset="0"/>
                        </a:rPr>
                        <a:t>IIÐ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>
                          <a:latin typeface="APL385 Unicode" panose="020B0709000202000203" pitchFamily="49" charset="0"/>
                        </a:rPr>
                        <a:t>isolate.llKey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Parallel </a:t>
                      </a:r>
                      <a:r>
                        <a:rPr lang="da-DK" dirty="0" err="1" smtClean="0"/>
                        <a:t>Key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800" dirty="0" smtClean="0">
                          <a:latin typeface="APL385 Unicode" panose="020B0709000202000203" pitchFamily="49" charset="0"/>
                        </a:rPr>
                        <a:t>∥</a:t>
                      </a:r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⍤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>
                          <a:latin typeface="APL385 Unicode" panose="020B0709000202000203" pitchFamily="49" charset="0"/>
                        </a:rPr>
                        <a:t>IIö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>
                          <a:latin typeface="APL385 Unicode" panose="020B0709000202000203" pitchFamily="49" charset="0"/>
                        </a:rPr>
                        <a:t>isolate.llRank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Parallel Rank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>
                          <a:latin typeface="APL385 Unicode" panose="020B0709000202000203" pitchFamily="49" charset="0"/>
                        </a:rPr>
                        <a:t>∘.</a:t>
                      </a:r>
                      <a:r>
                        <a:rPr lang="da-DK" sz="1800" dirty="0" smtClean="0">
                          <a:latin typeface="APL385 Unicode" panose="020B0709000202000203" pitchFamily="49" charset="0"/>
                        </a:rPr>
                        <a:t>∥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>
                          <a:latin typeface="APL385 Unicode" panose="020B0709000202000203" pitchFamily="49" charset="0"/>
                        </a:rPr>
                        <a:t>o_II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 smtClean="0">
                          <a:latin typeface="APL385 Unicode" panose="020B0709000202000203" pitchFamily="49" charset="0"/>
                        </a:rPr>
                        <a:t>isolate.llOuter</a:t>
                      </a:r>
                      <a:endParaRPr lang="en-US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Parallel Outer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99592" y="5009636"/>
            <a:ext cx="69989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smtClean="0">
                <a:latin typeface="+mj-lt"/>
              </a:rPr>
              <a:t>... Plus server/infrastructure management functions. </a:t>
            </a:r>
            <a:br>
              <a:rPr lang="da-DK" dirty="0" smtClean="0">
                <a:latin typeface="+mj-lt"/>
              </a:rPr>
            </a:br>
            <a:r>
              <a:rPr lang="da-DK" dirty="0" smtClean="0">
                <a:latin typeface="+mj-lt"/>
              </a:rPr>
              <a:t>See </a:t>
            </a:r>
            <a:r>
              <a:rPr lang="da-DK" dirty="0" smtClean="0">
                <a:latin typeface="+mj-lt"/>
                <a:hlinkClick r:id="rId2"/>
              </a:rPr>
              <a:t>http://docs.dyalog.com</a:t>
            </a:r>
            <a:r>
              <a:rPr lang="da-DK" dirty="0" smtClean="0">
                <a:latin typeface="+mj-lt"/>
              </a:rPr>
              <a:t>, </a:t>
            </a:r>
            <a:r>
              <a:rPr lang="da-DK" dirty="0" smtClean="0">
                <a:latin typeface="+mj-lt"/>
                <a:hlinkClick r:id="rId3"/>
              </a:rPr>
              <a:t>http://videos.dyalog.com</a:t>
            </a:r>
            <a:r>
              <a:rPr lang="da-DK" dirty="0" smtClean="0">
                <a:latin typeface="+mj-lt"/>
              </a:rPr>
              <a:t> </a:t>
            </a:r>
            <a:endParaRPr lang="en-GB" dirty="0" smtClean="0">
              <a:latin typeface="+mj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095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sz="2000" dirty="0" smtClean="0"/>
              <a:t>Aaron Hsu’s ”co-dfns” Compiler will also support [single assignment] futures</a:t>
            </a:r>
          </a:p>
          <a:p>
            <a:pPr lvl="1"/>
            <a:r>
              <a:rPr lang="da-DK" sz="1800" dirty="0"/>
              <a:t>https://github.com/arcfide/Co-dfns</a:t>
            </a:r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sz="2000" dirty="0" smtClean="0"/>
              <a:t>Lazy </a:t>
            </a:r>
            <a:r>
              <a:rPr lang="en-US" sz="2000" dirty="0"/>
              <a:t>Evaluation Operator </a:t>
            </a:r>
            <a:r>
              <a:rPr lang="en-US" sz="2000" dirty="0" smtClean="0">
                <a:latin typeface="APL385 Unicode" panose="020B0709000202000203" pitchFamily="49" charset="0"/>
              </a:rPr>
              <a:t>⍰</a:t>
            </a:r>
            <a:r>
              <a:rPr lang="en-US" sz="2000" dirty="0" smtClean="0"/>
              <a:t> (aka “Schrödinger”) to produce futures which do not start evaluating until you ask for the value</a:t>
            </a:r>
          </a:p>
          <a:p>
            <a:r>
              <a:rPr lang="en-US" sz="2000" dirty="0" smtClean="0"/>
              <a:t>Promises – or “explicit futures”</a:t>
            </a:r>
            <a:endParaRPr lang="en-US" sz="2000" dirty="0"/>
          </a:p>
          <a:p>
            <a:endParaRPr lang="da-DK" sz="2000" dirty="0" smtClean="0"/>
          </a:p>
          <a:p>
            <a:r>
              <a:rPr lang="da-DK" sz="2000" dirty="0" smtClean="0"/>
              <a:t>Alternative </a:t>
            </a:r>
            <a:r>
              <a:rPr lang="da-DK" sz="2000" dirty="0"/>
              <a:t>tuning strategies / optional direct user control over use of processors</a:t>
            </a:r>
            <a:endParaRPr lang="en-US" sz="2000" dirty="0"/>
          </a:p>
          <a:p>
            <a:r>
              <a:rPr lang="da-DK" sz="2000" dirty="0" smtClean="0"/>
              <a:t>Fault Tolerance and Queue / Batch Management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33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Agenda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sz="2800" dirty="0" smtClean="0"/>
              <a:t>Review the parallel language features of APL</a:t>
            </a:r>
          </a:p>
          <a:p>
            <a:r>
              <a:rPr lang="da-DK" sz="2800" dirty="0" smtClean="0"/>
              <a:t>Explain why they do not achieve our goal:</a:t>
            </a:r>
          </a:p>
          <a:p>
            <a:pPr marL="457200" lvl="1" indent="0">
              <a:buNone/>
            </a:pPr>
            <a:r>
              <a:rPr lang="da-DK" sz="1400" i="1" dirty="0" smtClean="0"/>
              <a:t/>
            </a:r>
            <a:br>
              <a:rPr lang="da-DK" sz="1400" i="1" dirty="0" smtClean="0"/>
            </a:br>
            <a:r>
              <a:rPr lang="da-DK" sz="2400" i="1" dirty="0"/>
              <a:t>T</a:t>
            </a:r>
            <a:r>
              <a:rPr lang="da-DK" sz="2400" i="1" dirty="0" smtClean="0"/>
              <a:t>o put parallel hardware </a:t>
            </a:r>
            <a:br>
              <a:rPr lang="da-DK" sz="2400" i="1" dirty="0" smtClean="0"/>
            </a:br>
            <a:r>
              <a:rPr lang="da-DK" sz="2400" i="1" dirty="0" smtClean="0"/>
              <a:t>at the fingertips </a:t>
            </a:r>
            <a:br>
              <a:rPr lang="da-DK" sz="2400" i="1" dirty="0" smtClean="0"/>
            </a:br>
            <a:r>
              <a:rPr lang="da-DK" sz="2400" i="1" dirty="0" smtClean="0"/>
              <a:t>of domain experts</a:t>
            </a:r>
            <a:br>
              <a:rPr lang="da-DK" sz="2400" i="1" dirty="0" smtClean="0"/>
            </a:br>
            <a:endParaRPr lang="da-DK" sz="1100" i="1" dirty="0" smtClean="0"/>
          </a:p>
          <a:p>
            <a:r>
              <a:rPr lang="da-DK" sz="2800" dirty="0" smtClean="0"/>
              <a:t>Attempt to explain how we arrived at the proposed solution with live demos </a:t>
            </a:r>
          </a:p>
          <a:p>
            <a:r>
              <a:rPr lang="da-DK" sz="2800" dirty="0" smtClean="0"/>
              <a:t>Talk about the ”To Do List”</a:t>
            </a:r>
            <a:endParaRPr lang="en-GB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805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Already Pretty Useful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2400" dirty="0" smtClean="0"/>
              <a:t>Typical results with the current naive model, achieved by domain experts performing minor refactoring of own code:</a:t>
            </a:r>
            <a:br>
              <a:rPr lang="da-DK" sz="2400" dirty="0" smtClean="0"/>
            </a:br>
            <a:endParaRPr lang="da-DK" sz="2400" dirty="0" smtClean="0"/>
          </a:p>
          <a:p>
            <a:r>
              <a:rPr lang="da-DK" sz="2400" b="1" dirty="0" smtClean="0"/>
              <a:t>2-2.5x</a:t>
            </a:r>
            <a:r>
              <a:rPr lang="da-DK" sz="2400" dirty="0" smtClean="0"/>
              <a:t> faster on ”quad” process machines (2 cores)</a:t>
            </a:r>
          </a:p>
          <a:p>
            <a:r>
              <a:rPr lang="da-DK" sz="2400" b="1" dirty="0" smtClean="0"/>
              <a:t>4-5x</a:t>
            </a:r>
            <a:r>
              <a:rPr lang="da-DK" sz="2400" dirty="0" smtClean="0"/>
              <a:t> faster on 8 processes (quad core)</a:t>
            </a:r>
          </a:p>
          <a:p>
            <a:pPr marL="0" indent="0">
              <a:buNone/>
            </a:pPr>
            <a:r>
              <a:rPr lang="da-DK" sz="1400" dirty="0" smtClean="0"/>
              <a:t/>
            </a:r>
            <a:br>
              <a:rPr lang="da-DK" sz="1400" dirty="0" smtClean="0"/>
            </a:br>
            <a:r>
              <a:rPr lang="da-DK" sz="2400" dirty="0" smtClean="0"/>
              <a:t>=&gt; Memory is the bottleneck; mileage will vary.</a:t>
            </a:r>
          </a:p>
          <a:p>
            <a:pPr marL="0" indent="0">
              <a:buNone/>
            </a:pPr>
            <a:endParaRPr lang="da-DK" sz="1400" dirty="0"/>
          </a:p>
          <a:p>
            <a:pPr marL="0" indent="0">
              <a:buNone/>
            </a:pPr>
            <a:r>
              <a:rPr lang="da-DK" sz="2400" dirty="0" smtClean="0"/>
              <a:t>... Waiting for the compiler which aims to target GPUs, and other optimizations.</a:t>
            </a:r>
            <a:endParaRPr lang="en-GB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34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And Isolates are Fun, Too </a:t>
            </a:r>
            <a:r>
              <a:rPr lang="da-DK" dirty="0" smtClean="0">
                <a:sym typeface="Wingdings" panose="05000000000000000000" pitchFamily="2" charset="2"/>
              </a:rPr>
              <a:t>!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2400" dirty="0" smtClean="0"/>
              <a:t>Example: Start an isolate server on each of two Raspberry Pi-controlled robots, then under Windows/Linux/Mac:</a:t>
            </a:r>
            <a:br>
              <a:rPr lang="da-DK" sz="2400" dirty="0" smtClean="0"/>
            </a:br>
            <a:r>
              <a:rPr lang="da-DK" sz="2000" dirty="0" smtClean="0"/>
              <a:t/>
            </a:r>
            <a:br>
              <a:rPr lang="da-DK" sz="2000" dirty="0" smtClean="0"/>
            </a:br>
            <a:r>
              <a:rPr lang="da-DK" sz="2000" dirty="0" smtClean="0">
                <a:latin typeface="APL385 Unicode" panose="020B0709000202000203" pitchFamily="49" charset="0"/>
              </a:rPr>
              <a:t>    {</a:t>
            </a:r>
            <a:r>
              <a:rPr lang="da-DK" sz="2000" dirty="0">
                <a:latin typeface="APL385 Unicode" panose="020B0709000202000203" pitchFamily="49" charset="0"/>
              </a:rPr>
              <a:t>isolate.AddServer '192.168.0</a:t>
            </a:r>
            <a:r>
              <a:rPr lang="da-DK" sz="2000" dirty="0" smtClean="0">
                <a:latin typeface="APL385 Unicode" panose="020B0709000202000203" pitchFamily="49" charset="0"/>
              </a:rPr>
              <a:t>.',⍕⍵}¨100 101</a:t>
            </a:r>
            <a:r>
              <a:rPr lang="da-DK" sz="2800" dirty="0" smtClean="0"/>
              <a:t/>
            </a:r>
            <a:br>
              <a:rPr lang="da-DK" sz="2800" dirty="0" smtClean="0"/>
            </a:br>
            <a:r>
              <a:rPr lang="da-DK" sz="2000" dirty="0" smtClean="0">
                <a:latin typeface="APL385 Unicode" panose="020B0709000202000203" pitchFamily="49" charset="0"/>
              </a:rPr>
              <a:t>    bots←ø¨ bot bot ⍝ clone bot driver API</a:t>
            </a:r>
            <a:br>
              <a:rPr lang="da-DK" sz="2000" dirty="0" smtClean="0">
                <a:latin typeface="APL385 Unicode" panose="020B0709000202000203" pitchFamily="49" charset="0"/>
              </a:rPr>
            </a:br>
            <a:r>
              <a:rPr lang="da-DK" sz="2000" dirty="0" smtClean="0">
                <a:latin typeface="APL385 Unicode" panose="020B0709000202000203" pitchFamily="49" charset="0"/>
              </a:rPr>
              <a:t>    500 bots.Drive (45 0)(0 45)</a:t>
            </a:r>
          </a:p>
          <a:p>
            <a:pPr marL="0" indent="0">
              <a:buNone/>
            </a:pPr>
            <a:endParaRPr lang="da-DK" sz="1100" dirty="0" smtClean="0"/>
          </a:p>
          <a:p>
            <a:pPr marL="0" indent="0">
              <a:buNone/>
            </a:pPr>
            <a:r>
              <a:rPr lang="da-DK" sz="2400" dirty="0" smtClean="0"/>
              <a:t>This means: call the </a:t>
            </a:r>
            <a:r>
              <a:rPr lang="da-DK" sz="2400" dirty="0" smtClean="0">
                <a:latin typeface="APL385 Unicode" panose="020B0709000202000203" pitchFamily="49" charset="0"/>
              </a:rPr>
              <a:t>Drive</a:t>
            </a:r>
            <a:r>
              <a:rPr lang="da-DK" sz="2400" dirty="0" smtClean="0"/>
              <a:t> function on each bot in parallel, </a:t>
            </a:r>
          </a:p>
          <a:p>
            <a:pPr>
              <a:buFontTx/>
              <a:buChar char="-"/>
            </a:pPr>
            <a:r>
              <a:rPr lang="da-DK" sz="2400" dirty="0" smtClean="0"/>
              <a:t>With a left argument of 500ms</a:t>
            </a:r>
          </a:p>
          <a:p>
            <a:pPr>
              <a:buFontTx/>
              <a:buChar char="-"/>
            </a:pPr>
            <a:r>
              <a:rPr lang="da-DK" sz="2400" dirty="0" smtClean="0"/>
              <a:t>With right arg of (45 0) for first and (0 45) for 2nd bot (power settings for right and left wheels)</a:t>
            </a:r>
            <a:endParaRPr lang="en-GB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670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Dancing</a:t>
            </a:r>
            <a:r>
              <a:rPr lang="da-DK" dirty="0" smtClean="0"/>
              <a:t> Robots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pic>
        <p:nvPicPr>
          <p:cNvPr id="6" name="Dancing Bo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705573"/>
            <a:ext cx="9144000" cy="51435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20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Thanks!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sz="2800" dirty="0" smtClean="0"/>
              <a:t>To Ryan Lemmer for comments on my FnConf’14 talk, which </a:t>
            </a:r>
            <a:r>
              <a:rPr lang="da-DK" sz="2800" dirty="0"/>
              <a:t>helped transform it to what became the Google </a:t>
            </a:r>
            <a:r>
              <a:rPr lang="da-DK" sz="2800" dirty="0" smtClean="0"/>
              <a:t>Talk </a:t>
            </a:r>
            <a:r>
              <a:rPr lang="da-DK" sz="2800" dirty="0"/>
              <a:t>on APL</a:t>
            </a:r>
            <a:r>
              <a:rPr lang="da-DK" sz="2800" dirty="0" smtClean="0"/>
              <a:t>:</a:t>
            </a:r>
            <a:br>
              <a:rPr lang="da-DK" sz="2800" dirty="0" smtClean="0"/>
            </a:br>
            <a:r>
              <a:rPr lang="da-DK" sz="2800" dirty="0"/>
              <a:t/>
            </a:r>
            <a:br>
              <a:rPr lang="da-DK" sz="2800" dirty="0"/>
            </a:br>
            <a:r>
              <a:rPr lang="da-DK" sz="2400" dirty="0"/>
              <a:t>https://www.youtube.com/watch?v=PlM9BXfu7UY</a:t>
            </a:r>
            <a:endParaRPr lang="en-GB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23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3-Minute APL Refresher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dirty="0" smtClean="0"/>
              <a:t>Live Code 1...</a:t>
            </a:r>
          </a:p>
          <a:p>
            <a:r>
              <a:rPr lang="da-DK" dirty="0" smtClean="0"/>
              <a:t>For </a:t>
            </a:r>
            <a:r>
              <a:rPr lang="da-DK" dirty="0" smtClean="0"/>
              <a:t>more, search on YouTube for</a:t>
            </a:r>
            <a:br>
              <a:rPr lang="da-DK" dirty="0" smtClean="0"/>
            </a:br>
            <a:r>
              <a:rPr lang="da-DK" dirty="0" smtClean="0"/>
              <a:t>”Google Talks Dyalog</a:t>
            </a:r>
            <a:r>
              <a:rPr lang="da-DK" dirty="0" smtClean="0"/>
              <a:t>”</a:t>
            </a:r>
          </a:p>
          <a:p>
            <a:r>
              <a:rPr lang="da-DK" dirty="0" smtClean="0"/>
              <a:t>Big Thank You to Ryan Lemmer for feedback on my #FnConf14 Talk!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2</a:t>
            </a:fld>
            <a:endParaRPr lang="en-GB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350708"/>
              </p:ext>
            </p:extLst>
          </p:nvPr>
        </p:nvGraphicFramePr>
        <p:xfrm>
          <a:off x="568006" y="2133600"/>
          <a:ext cx="8007985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5530"/>
                <a:gridCol w="2383155"/>
                <a:gridCol w="2019300"/>
              </a:tblGrid>
              <a:tr h="370840">
                <a:tc>
                  <a:txBody>
                    <a:bodyPr/>
                    <a:lstStyle/>
                    <a:p>
                      <a:r>
                        <a:rPr lang="da-DK" sz="1600" dirty="0" err="1" smtClean="0"/>
                        <a:t>Syntactical</a:t>
                      </a:r>
                      <a:r>
                        <a:rPr lang="da-DK" sz="1600" dirty="0" smtClean="0"/>
                        <a:t> Form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err="1" smtClean="0"/>
                        <a:t>Example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err="1" smtClean="0"/>
                        <a:t>Result</a:t>
                      </a:r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APL385 Unicode" panose="020B0709000202000203" pitchFamily="49" charset="0"/>
                        </a:rPr>
                        <a:t>array</a:t>
                      </a:r>
                      <a:endParaRPr lang="en-US" sz="1600" b="1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PL385 Unicode" panose="020B0709000202000203" pitchFamily="49" charset="0"/>
                        </a:rPr>
                        <a:t>1 3.1415 1.2E18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600" b="1" dirty="0" err="1" smtClean="0">
                          <a:latin typeface="APL385 Unicode" panose="020B0709000202000203" pitchFamily="49" charset="0"/>
                        </a:rPr>
                        <a:t>function</a:t>
                      </a:r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 argument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⍳ 6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1</a:t>
                      </a:r>
                      <a:r>
                        <a:rPr lang="da-DK" sz="1600" baseline="0" dirty="0" smtClean="0">
                          <a:latin typeface="APL385 Unicode" panose="020B0709000202000203" pitchFamily="49" charset="0"/>
                        </a:rPr>
                        <a:t> 2 3 4 5 6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600" dirty="0" err="1" smtClean="0">
                          <a:latin typeface="APL385 Unicode" panose="020B0709000202000203" pitchFamily="49" charset="0"/>
                        </a:rPr>
                        <a:t>left</a:t>
                      </a:r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-arg </a:t>
                      </a:r>
                      <a:r>
                        <a:rPr lang="da-DK" sz="1600" b="1" dirty="0" err="1" smtClean="0">
                          <a:latin typeface="APL385 Unicode" panose="020B0709000202000203" pitchFamily="49" charset="0"/>
                        </a:rPr>
                        <a:t>function</a:t>
                      </a:r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 right-arg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1 2 3 ×</a:t>
                      </a:r>
                      <a:r>
                        <a:rPr lang="da-DK" sz="1600" baseline="0" dirty="0" smtClean="0">
                          <a:latin typeface="APL385 Unicode" panose="020B0709000202000203" pitchFamily="49" charset="0"/>
                        </a:rPr>
                        <a:t> 1 10 100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1 20 300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600" dirty="0" err="1" smtClean="0">
                          <a:latin typeface="APL385 Unicode" panose="020B0709000202000203" pitchFamily="49" charset="0"/>
                        </a:rPr>
                        <a:t>operand</a:t>
                      </a:r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 </a:t>
                      </a:r>
                      <a:r>
                        <a:rPr lang="da-DK" sz="1600" b="1" dirty="0" smtClean="0">
                          <a:latin typeface="APL385 Unicode" panose="020B0709000202000203" pitchFamily="49" charset="0"/>
                        </a:rPr>
                        <a:t>operator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  ×/ 1 2 3 4 5 6</a:t>
                      </a:r>
                      <a:br>
                        <a:rPr lang="da-DK" sz="1600" dirty="0" smtClean="0">
                          <a:latin typeface="APL385 Unicode" panose="020B0709000202000203" pitchFamily="49" charset="0"/>
                        </a:rPr>
                      </a:br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2 +/ 1 2 3 4 5 6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720</a:t>
                      </a:r>
                      <a:br>
                        <a:rPr lang="da-DK" sz="1600" dirty="0" smtClean="0">
                          <a:latin typeface="APL385 Unicode" panose="020B0709000202000203" pitchFamily="49" charset="0"/>
                        </a:rPr>
                      </a:br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3 5 7 9 11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600" dirty="0" err="1" smtClean="0">
                          <a:latin typeface="APL385 Unicode" panose="020B0709000202000203" pitchFamily="49" charset="0"/>
                        </a:rPr>
                        <a:t>left</a:t>
                      </a:r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-op</a:t>
                      </a:r>
                      <a:r>
                        <a:rPr lang="da-DK" sz="1600" baseline="0" dirty="0" smtClean="0">
                          <a:latin typeface="APL385 Unicode" panose="020B0709000202000203" pitchFamily="49" charset="0"/>
                        </a:rPr>
                        <a:t> </a:t>
                      </a:r>
                      <a:r>
                        <a:rPr lang="da-DK" sz="1600" b="1" baseline="0" dirty="0" smtClean="0">
                          <a:latin typeface="APL385 Unicode" panose="020B0709000202000203" pitchFamily="49" charset="0"/>
                        </a:rPr>
                        <a:t>operator</a:t>
                      </a:r>
                      <a:r>
                        <a:rPr lang="da-DK" sz="1600" baseline="0" dirty="0" smtClean="0">
                          <a:latin typeface="APL385 Unicode" panose="020B0709000202000203" pitchFamily="49" charset="0"/>
                        </a:rPr>
                        <a:t> right-op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1 0 2</a:t>
                      </a:r>
                      <a:r>
                        <a:rPr lang="da-DK" sz="1600" baseline="0" dirty="0" smtClean="0">
                          <a:latin typeface="APL385 Unicode" panose="020B0709000202000203" pitchFamily="49" charset="0"/>
                        </a:rPr>
                        <a:t> +.× 1 2 3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7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array</a:t>
                      </a:r>
                      <a:r>
                        <a:rPr lang="da-DK" sz="1600" b="1" dirty="0" smtClean="0">
                          <a:latin typeface="APL385 Unicode" panose="020B0709000202000203" pitchFamily="49" charset="0"/>
                        </a:rPr>
                        <a:t>[indices]</a:t>
                      </a:r>
                      <a:endParaRPr lang="en-US" sz="1600" b="1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'ABCDEF'[2 5 5 6]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600" dirty="0" smtClean="0">
                          <a:latin typeface="APL385 Unicode" panose="020B0709000202000203" pitchFamily="49" charset="0"/>
                        </a:rPr>
                        <a:t>BEEF</a:t>
                      </a:r>
                      <a:endParaRPr lang="en-US" sz="1600" dirty="0">
                        <a:latin typeface="APL385 Unicode" panose="020B0709000202000203" pitchFamily="49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16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APL is a Parallel Notation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2800" dirty="0" smtClean="0"/>
              <a:t>Example 1: Outer / Cartesian Product</a:t>
            </a:r>
            <a:r>
              <a:rPr lang="da-DK" dirty="0" smtClean="0">
                <a:latin typeface="APL385 Unicode" panose="020B0709000202000203" pitchFamily="49" charset="0"/>
              </a:rPr>
              <a:t>  </a:t>
            </a:r>
          </a:p>
          <a:p>
            <a:pPr marL="0" indent="0">
              <a:buNone/>
            </a:pPr>
            <a:r>
              <a:rPr lang="da-DK" dirty="0"/>
              <a:t> </a:t>
            </a:r>
          </a:p>
          <a:p>
            <a:pPr marL="0" indent="0">
              <a:buNone/>
            </a:pPr>
            <a:endParaRPr lang="da-DK" dirty="0">
              <a:latin typeface="APL385 Unicode" panose="020B0709000202000203" pitchFamily="49" charset="0"/>
            </a:endParaRPr>
          </a:p>
          <a:p>
            <a:pPr marL="0" indent="0">
              <a:buNone/>
            </a:pPr>
            <a:endParaRPr lang="da-DK" dirty="0" smtClean="0">
              <a:latin typeface="APL385 Unicode" panose="020B0709000202000203" pitchFamily="49" charset="0"/>
            </a:endParaRPr>
          </a:p>
          <a:p>
            <a:pPr marL="0" indent="0">
              <a:buNone/>
            </a:pPr>
            <a:r>
              <a:rPr lang="da-DK" dirty="0" smtClean="0">
                <a:latin typeface="APL385 Unicode" panose="020B0709000202000203" pitchFamily="49" charset="0"/>
              </a:rPr>
              <a:t>         Vec1 ∘.x Vec2</a:t>
            </a:r>
            <a:endParaRPr lang="da-DK" dirty="0">
              <a:latin typeface="APL385 Unicode" panose="020B0709000202000203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9822330"/>
              </p:ext>
            </p:extLst>
          </p:nvPr>
        </p:nvGraphicFramePr>
        <p:xfrm>
          <a:off x="1331640" y="2924944"/>
          <a:ext cx="1717916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958"/>
                <a:gridCol w="858958"/>
              </a:tblGrid>
              <a:tr h="360040"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2</a:t>
                      </a:r>
                      <a:endParaRPr lang="en-GB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580112" y="2924944"/>
          <a:ext cx="2576874" cy="370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958"/>
                <a:gridCol w="858958"/>
                <a:gridCol w="858958"/>
              </a:tblGrid>
              <a:tr h="370989"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10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100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1000</a:t>
                      </a:r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3563888" y="4950778"/>
          <a:ext cx="2576874" cy="7419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958"/>
                <a:gridCol w="858958"/>
                <a:gridCol w="858958"/>
              </a:tblGrid>
              <a:tr h="370989"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/>
                </a:tc>
              </a:tr>
              <a:tr h="370989">
                <a:tc>
                  <a:txBody>
                    <a:bodyPr/>
                    <a:lstStyle/>
                    <a:p>
                      <a:pPr algn="r"/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9" name="Straight Arrow Connector 8"/>
          <p:cNvCxnSpPr/>
          <p:nvPr/>
        </p:nvCxnSpPr>
        <p:spPr bwMode="auto">
          <a:xfrm>
            <a:off x="3131840" y="3356992"/>
            <a:ext cx="1080120" cy="72008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" name="Straight Arrow Connector 9"/>
          <p:cNvCxnSpPr/>
          <p:nvPr/>
        </p:nvCxnSpPr>
        <p:spPr bwMode="auto">
          <a:xfrm flipH="1">
            <a:off x="5004048" y="3356992"/>
            <a:ext cx="504056" cy="68377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flipH="1">
            <a:off x="4571999" y="4615716"/>
            <a:ext cx="3144" cy="25344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" name="Rectangle 14"/>
          <p:cNvSpPr/>
          <p:nvPr/>
        </p:nvSpPr>
        <p:spPr bwMode="auto">
          <a:xfrm flipH="1" flipV="1">
            <a:off x="5580112" y="2933693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 flipH="1" flipV="1">
            <a:off x="3566648" y="495077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 flipH="1" flipV="1">
            <a:off x="6436435" y="2933693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 flipH="1" flipV="1">
            <a:off x="4422971" y="495077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 flipH="1" flipV="1">
            <a:off x="7292758" y="2933693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 flipH="1" flipV="1">
            <a:off x="5279294" y="495077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 flipH="1" flipV="1">
            <a:off x="5585139" y="2937672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 flipH="1" flipV="1">
            <a:off x="6441462" y="2937672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 flipH="1" flipV="1">
            <a:off x="7297785" y="2937672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 flipH="1" flipV="1">
            <a:off x="3566648" y="531446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3" name="Rectangle 32"/>
          <p:cNvSpPr/>
          <p:nvPr/>
        </p:nvSpPr>
        <p:spPr bwMode="auto">
          <a:xfrm flipH="1" flipV="1">
            <a:off x="4422971" y="531446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 flipH="1" flipV="1">
            <a:off x="5279294" y="531446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8" name="Rectangle 37"/>
          <p:cNvSpPr/>
          <p:nvPr/>
        </p:nvSpPr>
        <p:spPr bwMode="auto">
          <a:xfrm>
            <a:off x="1356550" y="2912307"/>
            <a:ext cx="839186" cy="378397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9" name="Rectangle 38"/>
          <p:cNvSpPr/>
          <p:nvPr/>
        </p:nvSpPr>
        <p:spPr bwMode="auto">
          <a:xfrm>
            <a:off x="2178249" y="2906235"/>
            <a:ext cx="868783" cy="384470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3554687" y="4923105"/>
            <a:ext cx="2607702" cy="407441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3554687" y="5291867"/>
            <a:ext cx="2607702" cy="407441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499" y="5018071"/>
            <a:ext cx="374845" cy="2595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638" y="5018071"/>
            <a:ext cx="476820" cy="2468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0457" y="5013309"/>
            <a:ext cx="596786" cy="251586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1017" y="5380311"/>
            <a:ext cx="357758" cy="250431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5638" y="5408439"/>
            <a:ext cx="457770" cy="231711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5124" y="5381157"/>
            <a:ext cx="628649" cy="244135"/>
          </a:xfrm>
          <a:prstGeom prst="rect">
            <a:avLst/>
          </a:prstGeom>
        </p:spPr>
      </p:pic>
      <p:sp>
        <p:nvSpPr>
          <p:cNvPr id="17" name="Slide Number Placeholder 1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9474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5" grpId="1" animBg="1"/>
      <p:bldP spid="16" grpId="0" animBg="1"/>
      <p:bldP spid="16" grpId="1" animBg="1"/>
      <p:bldP spid="19" grpId="0" animBg="1"/>
      <p:bldP spid="19" grpId="1" animBg="1"/>
      <p:bldP spid="20" grpId="0" animBg="1"/>
      <p:bldP spid="20" grpId="1" animBg="1"/>
      <p:bldP spid="24" grpId="0" animBg="1"/>
      <p:bldP spid="24" grpId="1" animBg="1"/>
      <p:bldP spid="25" grpId="0" animBg="1"/>
      <p:bldP spid="25" grpId="1" animBg="1"/>
      <p:bldP spid="27" grpId="0" animBg="1"/>
      <p:bldP spid="27" grpId="1" animBg="1"/>
      <p:bldP spid="29" grpId="0" animBg="1"/>
      <p:bldP spid="29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8" grpId="0" animBg="1"/>
      <p:bldP spid="38" grpId="1" animBg="1"/>
      <p:bldP spid="39" grpId="0" animBg="1"/>
      <p:bldP spid="39" grpId="1" animBg="1"/>
      <p:bldP spid="42" grpId="0" animBg="1"/>
      <p:bldP spid="42" grpId="1" animBg="1"/>
      <p:bldP spid="43" grpId="0" animBg="1"/>
      <p:bldP spid="43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APL is a Parallel Notation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2800" dirty="0" smtClean="0"/>
              <a:t>Example 2: Rank operator</a:t>
            </a:r>
            <a:r>
              <a:rPr lang="da-DK" dirty="0" smtClean="0">
                <a:latin typeface="APL385 Unicode" panose="020B0709000202000203" pitchFamily="49" charset="0"/>
              </a:rPr>
              <a:t>  </a:t>
            </a:r>
          </a:p>
          <a:p>
            <a:pPr marL="0" indent="0">
              <a:buNone/>
            </a:pPr>
            <a:r>
              <a:rPr lang="da-DK" dirty="0" smtClean="0"/>
              <a:t> </a:t>
            </a:r>
          </a:p>
          <a:p>
            <a:pPr marL="0" indent="0">
              <a:buNone/>
            </a:pPr>
            <a:endParaRPr lang="da-DK" dirty="0">
              <a:latin typeface="APL385 Unicode" panose="020B0709000202000203" pitchFamily="49" charset="0"/>
            </a:endParaRPr>
          </a:p>
          <a:p>
            <a:pPr marL="0" indent="0">
              <a:buNone/>
            </a:pPr>
            <a:endParaRPr lang="da-DK" dirty="0" smtClean="0">
              <a:latin typeface="APL385 Unicode" panose="020B0709000202000203" pitchFamily="49" charset="0"/>
            </a:endParaRPr>
          </a:p>
          <a:p>
            <a:pPr marL="0" indent="0">
              <a:buNone/>
            </a:pPr>
            <a:r>
              <a:rPr lang="da-DK" dirty="0" smtClean="0">
                <a:latin typeface="APL385 Unicode" panose="020B0709000202000203" pitchFamily="49" charset="0"/>
              </a:rPr>
              <a:t>         Mat </a:t>
            </a:r>
            <a:r>
              <a:rPr lang="da-DK" dirty="0">
                <a:latin typeface="APL385 Unicode" panose="020B0709000202000203" pitchFamily="49" charset="0"/>
              </a:rPr>
              <a:t>(x⍤1) </a:t>
            </a:r>
            <a:r>
              <a:rPr lang="da-DK" dirty="0" smtClean="0">
                <a:latin typeface="APL385 Unicode" panose="020B0709000202000203" pitchFamily="49" charset="0"/>
              </a:rPr>
              <a:t>Vec</a:t>
            </a:r>
            <a:endParaRPr lang="da-DK" dirty="0">
              <a:latin typeface="APL385 Unicode" panose="020B0709000202000203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609842"/>
              </p:ext>
            </p:extLst>
          </p:nvPr>
        </p:nvGraphicFramePr>
        <p:xfrm>
          <a:off x="1331640" y="2924944"/>
          <a:ext cx="2576874" cy="7367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958"/>
                <a:gridCol w="858958"/>
                <a:gridCol w="858958"/>
              </a:tblGrid>
              <a:tr h="360040"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3</a:t>
                      </a:r>
                      <a:endParaRPr lang="en-GB" dirty="0"/>
                    </a:p>
                  </a:txBody>
                  <a:tcPr/>
                </a:tc>
              </a:tr>
              <a:tr h="370989">
                <a:tc>
                  <a:txBody>
                    <a:bodyPr/>
                    <a:lstStyle/>
                    <a:p>
                      <a:pPr algn="r"/>
                      <a:r>
                        <a:rPr lang="da-DK" b="1" dirty="0" smtClean="0"/>
                        <a:t>4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 b="1" dirty="0" smtClean="0"/>
                        <a:t>5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 b="1" dirty="0" smtClean="0"/>
                        <a:t>6</a:t>
                      </a:r>
                      <a:endParaRPr lang="en-GB" b="1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330484"/>
              </p:ext>
            </p:extLst>
          </p:nvPr>
        </p:nvGraphicFramePr>
        <p:xfrm>
          <a:off x="5580112" y="2924944"/>
          <a:ext cx="2576874" cy="370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958"/>
                <a:gridCol w="858958"/>
                <a:gridCol w="858958"/>
              </a:tblGrid>
              <a:tr h="370989"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10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100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a-DK" dirty="0" smtClean="0"/>
                        <a:t>1000</a:t>
                      </a:r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093714"/>
              </p:ext>
            </p:extLst>
          </p:nvPr>
        </p:nvGraphicFramePr>
        <p:xfrm>
          <a:off x="3563888" y="4950778"/>
          <a:ext cx="2576874" cy="7419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958"/>
                <a:gridCol w="858958"/>
                <a:gridCol w="858958"/>
              </a:tblGrid>
              <a:tr h="370989"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/>
                </a:tc>
              </a:tr>
              <a:tr h="370989">
                <a:tc>
                  <a:txBody>
                    <a:bodyPr/>
                    <a:lstStyle/>
                    <a:p>
                      <a:pPr algn="r"/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9" name="Straight Arrow Connector 8"/>
          <p:cNvCxnSpPr/>
          <p:nvPr/>
        </p:nvCxnSpPr>
        <p:spPr bwMode="auto">
          <a:xfrm>
            <a:off x="3908514" y="3717032"/>
            <a:ext cx="303446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" name="Straight Arrow Connector 9"/>
          <p:cNvCxnSpPr/>
          <p:nvPr/>
        </p:nvCxnSpPr>
        <p:spPr bwMode="auto">
          <a:xfrm flipH="1">
            <a:off x="5004048" y="3356992"/>
            <a:ext cx="504056" cy="68377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flipH="1">
            <a:off x="4571999" y="4615716"/>
            <a:ext cx="3144" cy="25344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4" name="Rectangle 13"/>
          <p:cNvSpPr/>
          <p:nvPr/>
        </p:nvSpPr>
        <p:spPr bwMode="auto">
          <a:xfrm flipH="1" flipV="1">
            <a:off x="1339412" y="2933693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 flipH="1" flipV="1">
            <a:off x="5580112" y="2933693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 flipH="1" flipV="1">
            <a:off x="3566648" y="495077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4" y="5043640"/>
            <a:ext cx="337016" cy="254143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 bwMode="auto">
          <a:xfrm flipH="1" flipV="1">
            <a:off x="2195735" y="2933693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 flipH="1" flipV="1">
            <a:off x="6436435" y="2933693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 flipH="1" flipV="1">
            <a:off x="4422971" y="495077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137" y="5043483"/>
            <a:ext cx="554146" cy="25445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7136" y="5038942"/>
            <a:ext cx="604447" cy="222691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 bwMode="auto">
          <a:xfrm flipH="1" flipV="1">
            <a:off x="3052058" y="2933693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 flipH="1" flipV="1">
            <a:off x="7292758" y="2933693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 flipH="1" flipV="1">
            <a:off x="5279294" y="495077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 flipH="1" flipV="1">
            <a:off x="1339412" y="328782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 flipH="1" flipV="1">
            <a:off x="5585139" y="2937672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 flipH="1" flipV="1">
            <a:off x="2195735" y="328782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 flipH="1" flipV="1">
            <a:off x="6441462" y="2937672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 flipH="1" flipV="1">
            <a:off x="3052058" y="328782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 flipH="1" flipV="1">
            <a:off x="7297785" y="2937672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 flipH="1" flipV="1">
            <a:off x="3566648" y="531446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3" name="Rectangle 32"/>
          <p:cNvSpPr/>
          <p:nvPr/>
        </p:nvSpPr>
        <p:spPr bwMode="auto">
          <a:xfrm flipH="1" flipV="1">
            <a:off x="4422971" y="531446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 flipH="1" flipV="1">
            <a:off x="5279294" y="5314468"/>
            <a:ext cx="856323" cy="36224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5072" y="5390645"/>
            <a:ext cx="366130" cy="257435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5842" y="5412725"/>
            <a:ext cx="490234" cy="223328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9648" y="5407698"/>
            <a:ext cx="550208" cy="223198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 bwMode="auto">
          <a:xfrm>
            <a:off x="1316226" y="2908896"/>
            <a:ext cx="2607702" cy="407441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39" name="Rectangle 38"/>
          <p:cNvSpPr/>
          <p:nvPr/>
        </p:nvSpPr>
        <p:spPr bwMode="auto">
          <a:xfrm>
            <a:off x="1316226" y="3270300"/>
            <a:ext cx="2607702" cy="407441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40" name="Rectangle 39"/>
          <p:cNvSpPr/>
          <p:nvPr/>
        </p:nvSpPr>
        <p:spPr bwMode="auto">
          <a:xfrm>
            <a:off x="5560745" y="2915071"/>
            <a:ext cx="2607702" cy="407441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41" name="Rectangle 40"/>
          <p:cNvSpPr/>
          <p:nvPr/>
        </p:nvSpPr>
        <p:spPr bwMode="auto">
          <a:xfrm>
            <a:off x="4481382" y="4126946"/>
            <a:ext cx="522666" cy="407152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3554687" y="4923105"/>
            <a:ext cx="2607702" cy="407441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3554687" y="5291867"/>
            <a:ext cx="2607702" cy="407441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  <a:cs typeface="Arial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756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Review of Parallel Forms in APL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5574" y="1790823"/>
            <a:ext cx="3600401" cy="4321075"/>
          </a:xfrm>
        </p:spPr>
        <p:txBody>
          <a:bodyPr/>
          <a:lstStyle/>
          <a:p>
            <a:pPr marL="0" indent="0">
              <a:buNone/>
            </a:pPr>
            <a:r>
              <a:rPr lang="da-DK" sz="2000" b="1" dirty="0" smtClean="0"/>
              <a:t>Parallel Forms</a:t>
            </a:r>
          </a:p>
          <a:p>
            <a:pPr marL="0" indent="0">
              <a:buNone/>
            </a:pPr>
            <a:r>
              <a:rPr lang="da-DK" sz="2000" dirty="0" smtClean="0">
                <a:latin typeface="APL385 Unicode" panose="020B0709000202000203" pitchFamily="49" charset="0"/>
              </a:rPr>
              <a:t/>
            </a:r>
            <a:br>
              <a:rPr lang="da-DK" sz="2000" dirty="0" smtClean="0">
                <a:latin typeface="APL385 Unicode" panose="020B0709000202000203" pitchFamily="49" charset="0"/>
              </a:rPr>
            </a:br>
            <a:r>
              <a:rPr lang="da-DK" sz="2000" dirty="0" smtClean="0">
                <a:latin typeface="APL385 Unicode" panose="020B0709000202000203" pitchFamily="49" charset="0"/>
              </a:rPr>
              <a:t>f	</a:t>
            </a:r>
            <a:r>
              <a:rPr lang="da-DK" sz="2000" dirty="0" smtClean="0"/>
              <a:t>(map often implicit)</a:t>
            </a:r>
          </a:p>
          <a:p>
            <a:pPr marL="0" indent="0">
              <a:buNone/>
            </a:pPr>
            <a:r>
              <a:rPr lang="da-DK" sz="2000" dirty="0" smtClean="0">
                <a:latin typeface="APL385 Unicode" panose="020B0709000202000203" pitchFamily="49" charset="0"/>
              </a:rPr>
              <a:t>f¨	</a:t>
            </a:r>
            <a:r>
              <a:rPr lang="da-DK" sz="2000" dirty="0" smtClean="0"/>
              <a:t>(each: explicit map)</a:t>
            </a:r>
          </a:p>
          <a:p>
            <a:pPr marL="0" indent="0">
              <a:buNone/>
            </a:pPr>
            <a:r>
              <a:rPr lang="da-DK" sz="2000" dirty="0">
                <a:latin typeface="APL385 Unicode" panose="020B0709000202000203" pitchFamily="49" charset="0"/>
              </a:rPr>
              <a:t>f</a:t>
            </a:r>
            <a:r>
              <a:rPr lang="da-DK" sz="2000" dirty="0" smtClean="0">
                <a:latin typeface="APL385 Unicode" panose="020B0709000202000203" pitchFamily="49" charset="0"/>
              </a:rPr>
              <a:t>⍤n</a:t>
            </a:r>
            <a:r>
              <a:rPr lang="da-DK" sz="2000" dirty="0">
                <a:latin typeface="APL385 Unicode" panose="020B0709000202000203" pitchFamily="49" charset="0"/>
              </a:rPr>
              <a:t>	</a:t>
            </a:r>
            <a:r>
              <a:rPr lang="da-DK" sz="2000" dirty="0" smtClean="0"/>
              <a:t>(rank: map sub-arrays)</a:t>
            </a:r>
          </a:p>
          <a:p>
            <a:pPr marL="0" indent="0">
              <a:buNone/>
            </a:pPr>
            <a:r>
              <a:rPr lang="da-DK" sz="2000" dirty="0" smtClean="0">
                <a:latin typeface="APL385 Unicode" panose="020B0709000202000203" pitchFamily="49" charset="0"/>
              </a:rPr>
              <a:t>f.g	</a:t>
            </a:r>
            <a:r>
              <a:rPr lang="da-DK" sz="2000" dirty="0" smtClean="0"/>
              <a:t>(inner product)</a:t>
            </a:r>
          </a:p>
          <a:p>
            <a:pPr marL="0" indent="0">
              <a:buNone/>
            </a:pPr>
            <a:r>
              <a:rPr lang="da-DK" sz="2000" dirty="0" smtClean="0">
                <a:latin typeface="APL385 Unicode" panose="020B0709000202000203" pitchFamily="49" charset="0"/>
              </a:rPr>
              <a:t>f⌸	</a:t>
            </a:r>
            <a:r>
              <a:rPr lang="da-DK" sz="2000" dirty="0" smtClean="0"/>
              <a:t>(key: ”group by”)</a:t>
            </a:r>
            <a:endParaRPr lang="da-DK" sz="2000" dirty="0"/>
          </a:p>
          <a:p>
            <a:pPr marL="0" indent="0">
              <a:buNone/>
            </a:pPr>
            <a:endParaRPr lang="da-DK" sz="2000" dirty="0">
              <a:latin typeface="APL385 Unicode" panose="020B0709000202000203" pitchFamily="49" charset="0"/>
            </a:endParaRPr>
          </a:p>
          <a:p>
            <a:pPr marL="0" indent="0">
              <a:buNone/>
            </a:pPr>
            <a:endParaRPr lang="da-DK" sz="2000" dirty="0" smtClean="0">
              <a:latin typeface="APL385 Unicode" panose="020B0709000202000203" pitchFamily="49" charset="0"/>
            </a:endParaRPr>
          </a:p>
          <a:p>
            <a:pPr marL="0" indent="0">
              <a:buNone/>
            </a:pPr>
            <a:endParaRPr lang="da-DK" sz="2000" dirty="0" smtClean="0">
              <a:latin typeface="APL385 Unicode" panose="020B0709000202000203" pitchFamily="49" charset="0"/>
            </a:endParaRPr>
          </a:p>
          <a:p>
            <a:endParaRPr lang="da-DK" sz="2000" dirty="0" smtClean="0"/>
          </a:p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571999" y="1790823"/>
            <a:ext cx="4376158" cy="230252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3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800">
                <a:solidFill>
                  <a:srgbClr val="333333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2400">
                <a:solidFill>
                  <a:srgbClr val="333333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000">
                <a:solidFill>
                  <a:srgbClr val="333333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da-DK" sz="2000" b="1" kern="0" dirty="0" smtClean="0"/>
              <a:t>Sometimes Parallelizable Forms</a:t>
            </a:r>
          </a:p>
          <a:p>
            <a:pPr marL="0" indent="0">
              <a:buFontTx/>
              <a:buNone/>
            </a:pPr>
            <a:r>
              <a:rPr lang="da-DK" sz="2000" kern="0" dirty="0" smtClean="0">
                <a:latin typeface="APL385 Unicode" panose="020B0709000202000203" pitchFamily="49" charset="0"/>
              </a:rPr>
              <a:t/>
            </a:r>
            <a:br>
              <a:rPr lang="da-DK" sz="2000" kern="0" dirty="0" smtClean="0">
                <a:latin typeface="APL385 Unicode" panose="020B0709000202000203" pitchFamily="49" charset="0"/>
              </a:rPr>
            </a:br>
            <a:r>
              <a:rPr lang="da-DK" sz="2000" kern="0" dirty="0" smtClean="0">
                <a:latin typeface="APL385 Unicode" panose="020B0709000202000203" pitchFamily="49" charset="0"/>
              </a:rPr>
              <a:t>f/	</a:t>
            </a:r>
            <a:r>
              <a:rPr lang="da-DK" sz="2000" kern="0" dirty="0" smtClean="0"/>
              <a:t>(reduction)</a:t>
            </a:r>
          </a:p>
          <a:p>
            <a:pPr marL="0" indent="0">
              <a:buFontTx/>
              <a:buNone/>
            </a:pPr>
            <a:r>
              <a:rPr lang="da-DK" sz="2000" kern="0" dirty="0" smtClean="0">
                <a:latin typeface="APL385 Unicode" panose="020B0709000202000203" pitchFamily="49" charset="0"/>
              </a:rPr>
              <a:t>f\	</a:t>
            </a:r>
            <a:r>
              <a:rPr lang="da-DK" sz="2000" kern="0" dirty="0" smtClean="0"/>
              <a:t>(scan)</a:t>
            </a:r>
            <a:endParaRPr lang="da-DK" sz="2000" kern="0" dirty="0" smtClean="0">
              <a:latin typeface="APL385 Unicode" panose="020B0709000202000203" pitchFamily="49" charset="0"/>
            </a:endParaRPr>
          </a:p>
          <a:p>
            <a:pPr marL="0" indent="0">
              <a:buFontTx/>
              <a:buNone/>
            </a:pPr>
            <a:r>
              <a:rPr lang="da-DK" sz="2000" kern="0" dirty="0" smtClean="0">
                <a:latin typeface="APL385 Unicode" panose="020B0709000202000203" pitchFamily="49" charset="0"/>
              </a:rPr>
              <a:t>f⍣n	</a:t>
            </a:r>
            <a:r>
              <a:rPr lang="da-DK" sz="2000" kern="0" dirty="0" smtClean="0"/>
              <a:t>(apply n times or until fixpoint)</a:t>
            </a:r>
          </a:p>
          <a:p>
            <a:pPr marL="0" indent="0">
              <a:buFontTx/>
              <a:buNone/>
            </a:pPr>
            <a:endParaRPr lang="da-DK" sz="2000" kern="0" dirty="0" smtClean="0">
              <a:latin typeface="APL385 Unicode" panose="020B0709000202000203" pitchFamily="49" charset="0"/>
            </a:endParaRPr>
          </a:p>
          <a:p>
            <a:pPr marL="0" indent="0">
              <a:buFontTx/>
              <a:buNone/>
            </a:pPr>
            <a:endParaRPr lang="da-DK" sz="2000" kern="0" dirty="0" smtClean="0">
              <a:latin typeface="APL385 Unicode" panose="020B0709000202000203" pitchFamily="49" charset="0"/>
            </a:endParaRPr>
          </a:p>
          <a:p>
            <a:endParaRPr lang="da-DK" sz="2000" kern="0" dirty="0" smtClean="0"/>
          </a:p>
          <a:p>
            <a:endParaRPr lang="en-US" sz="2000" kern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816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Asynchronous Language Features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1696" y="1916832"/>
            <a:ext cx="7924760" cy="3950615"/>
          </a:xfrm>
        </p:spPr>
        <p:txBody>
          <a:bodyPr/>
          <a:lstStyle/>
          <a:p>
            <a:r>
              <a:rPr lang="da-DK" sz="2000" dirty="0" smtClean="0"/>
              <a:t>Dyalog has supported threads for a couple of decades via the ”spawn” operator </a:t>
            </a:r>
            <a:r>
              <a:rPr lang="da-DK" sz="2000" dirty="0" smtClean="0">
                <a:latin typeface="APL385 Unicode" panose="020B0709000202000203" pitchFamily="49" charset="0"/>
              </a:rPr>
              <a:t>&amp;</a:t>
            </a:r>
            <a:r>
              <a:rPr lang="da-DK" sz="2000" dirty="0" smtClean="0"/>
              <a:t>:</a:t>
            </a:r>
            <a:endParaRPr lang="da-DK" sz="800" dirty="0" smtClean="0"/>
          </a:p>
          <a:p>
            <a:pPr marL="0" indent="0">
              <a:buNone/>
            </a:pPr>
            <a:r>
              <a:rPr lang="da-DK" sz="1800" dirty="0">
                <a:latin typeface="APL385 Unicode" panose="020B0709000202000203" pitchFamily="49" charset="0"/>
              </a:rPr>
              <a:t> </a:t>
            </a:r>
            <a:r>
              <a:rPr lang="da-DK" sz="1800" dirty="0" smtClean="0">
                <a:latin typeface="APL385 Unicode" panose="020B0709000202000203" pitchFamily="49" charset="0"/>
              </a:rPr>
              <a:t>      threadId ← (foo &amp;) args   ⍝ Run foo in own thread</a:t>
            </a:r>
          </a:p>
          <a:p>
            <a:pPr marL="0" indent="0">
              <a:buNone/>
            </a:pPr>
            <a:r>
              <a:rPr lang="da-DK" sz="1800" dirty="0">
                <a:latin typeface="APL385 Unicode" panose="020B0709000202000203" pitchFamily="49" charset="0"/>
              </a:rPr>
              <a:t> </a:t>
            </a:r>
            <a:r>
              <a:rPr lang="da-DK" sz="1800" dirty="0" smtClean="0">
                <a:latin typeface="APL385 Unicode" panose="020B0709000202000203" pitchFamily="49" charset="0"/>
              </a:rPr>
              <a:t>      result ← ⎕TSYNC threadId  ⍝ Collect result</a:t>
            </a:r>
            <a:endParaRPr lang="da-DK" sz="2000" dirty="0" smtClean="0">
              <a:latin typeface="APL385 Unicode" panose="020B0709000202000203" pitchFamily="49" charset="0"/>
            </a:endParaRPr>
          </a:p>
          <a:p>
            <a:endParaRPr lang="da-DK" sz="1100" dirty="0" smtClean="0"/>
          </a:p>
          <a:p>
            <a:r>
              <a:rPr lang="da-DK" sz="2000" dirty="0" smtClean="0"/>
              <a:t>We have critical sections:</a:t>
            </a:r>
            <a:r>
              <a:rPr lang="da-DK" sz="2000" dirty="0"/>
              <a:t/>
            </a:r>
            <a:br>
              <a:rPr lang="da-DK" sz="2000" dirty="0"/>
            </a:br>
            <a:r>
              <a:rPr lang="da-DK" sz="1800" dirty="0" smtClean="0">
                <a:latin typeface="APL385 Unicode" panose="020B0709000202000203" pitchFamily="49" charset="0"/>
              </a:rPr>
              <a:t>     :Hold </a:t>
            </a:r>
            <a:r>
              <a:rPr lang="da-DK" sz="1800" dirty="0">
                <a:latin typeface="APL385 Unicode" panose="020B0709000202000203" pitchFamily="49" charset="0"/>
              </a:rPr>
              <a:t>'resource'</a:t>
            </a:r>
            <a:r>
              <a:rPr lang="da-DK" sz="1800" dirty="0" smtClean="0">
                <a:latin typeface="APL385 Unicode" panose="020B0709000202000203" pitchFamily="49" charset="0"/>
              </a:rPr>
              <a:t/>
            </a:r>
            <a:br>
              <a:rPr lang="da-DK" sz="1800" dirty="0" smtClean="0">
                <a:latin typeface="APL385 Unicode" panose="020B0709000202000203" pitchFamily="49" charset="0"/>
              </a:rPr>
            </a:br>
            <a:r>
              <a:rPr lang="da-DK" sz="1800" dirty="0" smtClean="0">
                <a:latin typeface="APL385 Unicode" panose="020B0709000202000203" pitchFamily="49" charset="0"/>
              </a:rPr>
              <a:t>         … blah blah </a:t>
            </a:r>
            <a:r>
              <a:rPr lang="da-DK" sz="1800" dirty="0">
                <a:latin typeface="APL385 Unicode" panose="020B0709000202000203" pitchFamily="49" charset="0"/>
              </a:rPr>
              <a:t>…</a:t>
            </a:r>
            <a:r>
              <a:rPr lang="da-DK" sz="1800" dirty="0" smtClean="0">
                <a:latin typeface="APL385 Unicode" panose="020B0709000202000203" pitchFamily="49" charset="0"/>
              </a:rPr>
              <a:t/>
            </a:r>
            <a:br>
              <a:rPr lang="da-DK" sz="1800" dirty="0" smtClean="0">
                <a:latin typeface="APL385 Unicode" panose="020B0709000202000203" pitchFamily="49" charset="0"/>
              </a:rPr>
            </a:br>
            <a:r>
              <a:rPr lang="da-DK" sz="1800" dirty="0" smtClean="0">
                <a:latin typeface="APL385 Unicode" panose="020B0709000202000203" pitchFamily="49" charset="0"/>
              </a:rPr>
              <a:t>     :EndHold</a:t>
            </a:r>
          </a:p>
          <a:p>
            <a:endParaRPr lang="da-DK" sz="1050" dirty="0" smtClean="0"/>
          </a:p>
          <a:p>
            <a:r>
              <a:rPr lang="da-DK" sz="2000" dirty="0" smtClean="0"/>
              <a:t>And latches and semaphores via a ”token pool”:</a:t>
            </a:r>
            <a:br>
              <a:rPr lang="da-DK" sz="2000" dirty="0" smtClean="0"/>
            </a:br>
            <a:r>
              <a:rPr lang="da-DK" sz="2000" dirty="0" smtClean="0">
                <a:latin typeface="APL385 Unicode" panose="020B0709000202000203" pitchFamily="49" charset="0"/>
              </a:rPr>
              <a:t>    </a:t>
            </a:r>
            <a:r>
              <a:rPr lang="da-DK" sz="1800" dirty="0" smtClean="0">
                <a:latin typeface="APL385 Unicode" panose="020B0709000202000203" pitchFamily="49" charset="0"/>
              </a:rPr>
              <a:t>⎕TPUT / ⎕TGET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910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1696" y="1546372"/>
            <a:ext cx="7924760" cy="4321075"/>
          </a:xfrm>
        </p:spPr>
        <p:txBody>
          <a:bodyPr/>
          <a:lstStyle/>
          <a:p>
            <a:r>
              <a:rPr lang="da-DK" sz="2000" dirty="0" smtClean="0"/>
              <a:t>Drink Tea and </a:t>
            </a:r>
            <a:r>
              <a:rPr lang="da-DK" sz="2000" dirty="0" err="1" smtClean="0"/>
              <a:t>Carry</a:t>
            </a:r>
            <a:r>
              <a:rPr lang="da-DK" sz="2000" dirty="0" smtClean="0"/>
              <a:t> On…?</a:t>
            </a:r>
            <a:br>
              <a:rPr lang="da-DK" sz="2000" dirty="0" smtClean="0"/>
            </a:br>
            <a:endParaRPr lang="da-DK" sz="2000" dirty="0" smtClean="0"/>
          </a:p>
          <a:p>
            <a:r>
              <a:rPr lang="da-DK" sz="2000" dirty="0" smtClean="0"/>
              <a:t>No: existing threading is timeslicing a single OS thread.</a:t>
            </a:r>
            <a:br>
              <a:rPr lang="da-DK" sz="2000" dirty="0" smtClean="0"/>
            </a:br>
            <a:r>
              <a:rPr lang="da-DK" sz="2000" dirty="0" smtClean="0"/>
              <a:t>Interpreter core is 30+ years old and not thread safe.</a:t>
            </a:r>
          </a:p>
          <a:p>
            <a:r>
              <a:rPr lang="da-DK" sz="2000" dirty="0" err="1" smtClean="0"/>
              <a:t>Worse</a:t>
            </a:r>
            <a:r>
              <a:rPr lang="da-DK" sz="2000" dirty="0" smtClean="0"/>
              <a:t>:</a:t>
            </a:r>
            <a:endParaRPr lang="da-DK" sz="2000" dirty="0"/>
          </a:p>
          <a:p>
            <a:endParaRPr lang="da-DK" sz="2000" dirty="0" smtClean="0">
              <a:latin typeface="APL385 Unicode" panose="020B0709000202000203" pitchFamily="49" charset="0"/>
            </a:endParaRPr>
          </a:p>
          <a:p>
            <a:pPr marL="0" indent="0" algn="ctr">
              <a:buNone/>
            </a:pPr>
            <a:r>
              <a:rPr lang="da-DK" sz="2000" i="1" dirty="0" smtClean="0"/>
              <a:t>Threads-and-</a:t>
            </a:r>
            <a:r>
              <a:rPr lang="da-DK" sz="2000" i="1" dirty="0" err="1" smtClean="0"/>
              <a:t>locks</a:t>
            </a:r>
            <a:r>
              <a:rPr lang="da-DK" sz="2000" i="1" dirty="0" smtClean="0"/>
              <a:t> </a:t>
            </a:r>
            <a:r>
              <a:rPr lang="da-DK" sz="2000" i="1" dirty="0" err="1" smtClean="0"/>
              <a:t>programming</a:t>
            </a:r>
            <a:r>
              <a:rPr lang="da-DK" sz="2000" i="1" dirty="0" smtClean="0"/>
              <a:t> is </a:t>
            </a:r>
            <a:r>
              <a:rPr lang="da-DK" sz="2000" b="1" i="1" dirty="0" err="1" smtClean="0"/>
              <a:t>hard</a:t>
            </a:r>
            <a:r>
              <a:rPr lang="da-DK" sz="2000" dirty="0" smtClean="0">
                <a:latin typeface="APL385 Unicode" panose="020B0709000202000203" pitchFamily="49" charset="0"/>
              </a:rPr>
              <a:t> </a:t>
            </a:r>
          </a:p>
          <a:p>
            <a:pPr marL="0" indent="0" algn="ctr">
              <a:buNone/>
            </a:pPr>
            <a:r>
              <a:rPr lang="da-DK" sz="1800" dirty="0" smtClean="0"/>
              <a:t>Paul </a:t>
            </a:r>
            <a:r>
              <a:rPr lang="da-DK" sz="1800" dirty="0" err="1" smtClean="0"/>
              <a:t>Butcher</a:t>
            </a:r>
            <a:r>
              <a:rPr lang="da-DK" sz="1800" dirty="0" smtClean="0"/>
              <a:t>, </a:t>
            </a:r>
            <a:r>
              <a:rPr lang="da-DK" sz="1800" dirty="0" err="1" smtClean="0"/>
              <a:t>Seven</a:t>
            </a:r>
            <a:r>
              <a:rPr lang="da-DK" sz="1800" dirty="0" smtClean="0"/>
              <a:t> </a:t>
            </a:r>
            <a:r>
              <a:rPr lang="da-DK" sz="1800" dirty="0" err="1" smtClean="0"/>
              <a:t>Concurrency</a:t>
            </a:r>
            <a:r>
              <a:rPr lang="da-DK" sz="1800" dirty="0" smtClean="0"/>
              <a:t> Models in </a:t>
            </a:r>
            <a:r>
              <a:rPr lang="da-DK" sz="1800" dirty="0" err="1" smtClean="0"/>
              <a:t>Seven</a:t>
            </a:r>
            <a:r>
              <a:rPr lang="da-DK" sz="1800" dirty="0" smtClean="0"/>
              <a:t> </a:t>
            </a:r>
            <a:r>
              <a:rPr lang="da-DK" sz="1800" dirty="0" err="1" smtClean="0"/>
              <a:t>Weeks</a:t>
            </a:r>
            <a:endParaRPr lang="da-DK" sz="1800" dirty="0" smtClean="0"/>
          </a:p>
          <a:p>
            <a:pPr marL="0" indent="0" algn="ctr">
              <a:buNone/>
            </a:pPr>
            <a:endParaRPr lang="da-DK" sz="1800" dirty="0"/>
          </a:p>
          <a:p>
            <a:r>
              <a:rPr lang="da-DK" sz="2000" dirty="0" smtClean="0"/>
              <a:t>If it is </a:t>
            </a:r>
            <a:r>
              <a:rPr lang="da-DK" sz="2000" dirty="0" err="1" smtClean="0"/>
              <a:t>hard</a:t>
            </a:r>
            <a:r>
              <a:rPr lang="da-DK" sz="2000" dirty="0" smtClean="0"/>
              <a:t> (and </a:t>
            </a:r>
            <a:r>
              <a:rPr lang="da-DK" sz="2000" dirty="0" err="1" smtClean="0"/>
              <a:t>untestable</a:t>
            </a:r>
            <a:r>
              <a:rPr lang="da-DK" sz="2000" dirty="0" smtClean="0"/>
              <a:t>) for real software</a:t>
            </a:r>
            <a:r>
              <a:rPr lang="da-DK" sz="2000" baseline="0" dirty="0" smtClean="0"/>
              <a:t> </a:t>
            </a:r>
            <a:r>
              <a:rPr lang="da-DK" sz="2000" baseline="0" dirty="0" err="1" smtClean="0"/>
              <a:t>engineers</a:t>
            </a:r>
            <a:r>
              <a:rPr lang="da-DK" sz="2000" baseline="0" dirty="0" smtClean="0"/>
              <a:t>, </a:t>
            </a:r>
            <a:r>
              <a:rPr lang="da-DK" sz="2000" baseline="0" dirty="0" err="1" smtClean="0"/>
              <a:t>what</a:t>
            </a:r>
            <a:r>
              <a:rPr lang="da-DK" sz="2000" baseline="0" dirty="0" smtClean="0"/>
              <a:t> </a:t>
            </a:r>
            <a:r>
              <a:rPr lang="da-DK" sz="2000" baseline="0" dirty="0" err="1" smtClean="0"/>
              <a:t>does</a:t>
            </a:r>
            <a:r>
              <a:rPr lang="da-DK" sz="2000" baseline="0" dirty="0" smtClean="0"/>
              <a:t> </a:t>
            </a:r>
            <a:r>
              <a:rPr lang="da-DK" sz="2000" baseline="0" dirty="0" err="1" smtClean="0"/>
              <a:t>this</a:t>
            </a:r>
            <a:r>
              <a:rPr lang="da-DK" sz="2000" baseline="0" dirty="0" smtClean="0"/>
              <a:t> </a:t>
            </a:r>
            <a:r>
              <a:rPr lang="da-DK" sz="2000" baseline="0" dirty="0" err="1" smtClean="0"/>
              <a:t>mean</a:t>
            </a:r>
            <a:r>
              <a:rPr lang="da-DK" sz="2000" baseline="0" dirty="0" smtClean="0"/>
              <a:t> for </a:t>
            </a:r>
            <a:r>
              <a:rPr lang="da-DK" sz="2000" baseline="0" dirty="0" err="1" smtClean="0"/>
              <a:t>our</a:t>
            </a:r>
            <a:r>
              <a:rPr lang="da-DK" sz="2000" baseline="0" dirty="0" smtClean="0"/>
              <a:t> ”domain </a:t>
            </a:r>
            <a:r>
              <a:rPr lang="da-DK" sz="2000" baseline="0" dirty="0" err="1" smtClean="0"/>
              <a:t>expert</a:t>
            </a:r>
            <a:r>
              <a:rPr lang="da-DK" sz="2000" baseline="0" dirty="0" smtClean="0"/>
              <a:t>” </a:t>
            </a:r>
            <a:r>
              <a:rPr lang="da-DK" sz="2000" baseline="0" dirty="0" err="1" smtClean="0"/>
              <a:t>users</a:t>
            </a:r>
            <a:r>
              <a:rPr lang="da-DK" sz="2000" baseline="0" dirty="0" smtClean="0"/>
              <a:t>?</a:t>
            </a:r>
            <a:endParaRPr lang="da-DK" sz="2000" dirty="0"/>
          </a:p>
        </p:txBody>
      </p:sp>
      <p:pic>
        <p:nvPicPr>
          <p:cNvPr id="1026" name="Picture 2" descr="http://sd.keepcalm-o-matic.co.uk/i/drink-tea-and-carry-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763" y="1544734"/>
            <a:ext cx="3705225" cy="4324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eep Calm and Carry 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062" y="2274900"/>
            <a:ext cx="2568626" cy="286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Asynchronous Language Features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3825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7.40741E-7 L 0.4493 0.3689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465" y="1844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5" y="692696"/>
            <a:ext cx="7920881" cy="853676"/>
          </a:xfrm>
        </p:spPr>
        <p:txBody>
          <a:bodyPr/>
          <a:lstStyle/>
          <a:p>
            <a:r>
              <a:rPr lang="da-DK" dirty="0" smtClean="0"/>
              <a:t>We Can Thread the Implicit Stuff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5574" y="1678384"/>
            <a:ext cx="7632849" cy="4321075"/>
          </a:xfrm>
        </p:spPr>
        <p:txBody>
          <a:bodyPr/>
          <a:lstStyle/>
          <a:p>
            <a:pPr marL="0" indent="0">
              <a:buNone/>
            </a:pPr>
            <a:r>
              <a:rPr lang="da-DK" sz="2000" dirty="0" smtClean="0"/>
              <a:t>Yes, but...</a:t>
            </a:r>
          </a:p>
          <a:p>
            <a:endParaRPr lang="da-DK" sz="2000" dirty="0" smtClean="0"/>
          </a:p>
          <a:p>
            <a:r>
              <a:rPr lang="da-DK" sz="2000" dirty="0" smtClean="0"/>
              <a:t>Few </a:t>
            </a:r>
            <a:r>
              <a:rPr lang="da-DK" sz="2000" dirty="0" smtClean="0"/>
              <a:t>apps have really large data parallel sections</a:t>
            </a:r>
          </a:p>
          <a:p>
            <a:pPr lvl="1"/>
            <a:r>
              <a:rPr lang="da-DK" sz="1800" dirty="0" smtClean="0"/>
              <a:t>Fluid </a:t>
            </a:r>
            <a:r>
              <a:rPr lang="da-DK" sz="1800" dirty="0" err="1" smtClean="0"/>
              <a:t>dynamics</a:t>
            </a:r>
            <a:r>
              <a:rPr lang="da-DK" sz="1800" dirty="0" smtClean="0"/>
              <a:t>, image manipulation, 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a-DK" sz="2000" dirty="0" smtClean="0"/>
              <a:t>Parallelization of interpreted ”SIMD” primitives doesn’t help much in most applications.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a-DK" sz="2000" dirty="0" smtClean="0"/>
              <a:t>We are working on a compiler, but idiomatic </a:t>
            </a:r>
            <a:r>
              <a:rPr lang="da-DK" sz="2000" dirty="0"/>
              <a:t>APL is shape, rank and type invariant, which </a:t>
            </a:r>
            <a:r>
              <a:rPr lang="da-DK" sz="2000" dirty="0" smtClean="0"/>
              <a:t>also makes optimization hard there...</a:t>
            </a:r>
            <a:endParaRPr lang="da-DK" sz="2000" dirty="0"/>
          </a:p>
          <a:p>
            <a:pPr lvl="1"/>
            <a:endParaRPr lang="da-DK" sz="1800" dirty="0" smtClean="0"/>
          </a:p>
          <a:p>
            <a:pPr lvl="1"/>
            <a:endParaRPr lang="da-DK" sz="1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smtClean="0"/>
              <a:t>Arrays of Futures</a:t>
            </a:r>
            <a:endParaRPr lang="en-GB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755575" y="1677601"/>
            <a:ext cx="7632849" cy="40766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3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800">
                <a:solidFill>
                  <a:srgbClr val="333333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•"/>
              <a:defRPr sz="2400">
                <a:solidFill>
                  <a:srgbClr val="333333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–"/>
              <a:defRPr sz="2000">
                <a:solidFill>
                  <a:srgbClr val="333333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8000"/>
              </a:buClr>
              <a:buChar char="»"/>
              <a:defRPr sz="2000">
                <a:solidFill>
                  <a:srgbClr val="333333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da-DK" sz="2000" kern="0" dirty="0" smtClean="0"/>
              <a:t>Live Code part 1, continued ...</a:t>
            </a:r>
            <a:endParaRPr lang="da-DK" sz="1800" kern="0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4D6A1F21-6DDA-4D75-917B-3675E7404BBE}" type="slidenum">
              <a:rPr lang="en-GB" smtClean="0"/>
              <a:pPr algn="r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160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5" grpId="1"/>
    </p:bldLst>
  </p:timing>
</p:sld>
</file>

<file path=ppt/theme/theme1.xml><?xml version="1.0" encoding="utf-8"?>
<a:theme xmlns:a="http://schemas.openxmlformats.org/drawingml/2006/main" name="Presentation_dyalog15">
  <a:themeElements>
    <a:clrScheme name="1_Dyalog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  <a:cs typeface="Arial" charset="0"/>
          </a:defRPr>
        </a:defPPr>
      </a:lstStyle>
    </a:lnDef>
    <a:txDef>
      <a:spPr>
        <a:noFill/>
      </a:spPr>
      <a:bodyPr wrap="square" rtlCol="0">
        <a:spAutoFit/>
      </a:bodyPr>
      <a:lstStyle>
        <a:defPPr algn="ctr">
          <a:defRPr sz="3200" dirty="0" smtClean="0">
            <a:latin typeface="+mj-lt"/>
          </a:defRPr>
        </a:defPPr>
      </a:lstStyle>
    </a:txDef>
  </a:objectDefaults>
  <a:extraClrSchemeLst>
    <a:extraClrScheme>
      <a:clrScheme name="1_Dyalo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yalo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yalo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yalo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yalo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yalo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yalo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yalo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yalo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yalo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yalo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yalo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aster Powerpoint template 19 aug 2014.potx" id="{0049EF10-ADAC-4A86-823C-08B6527A6A7B}" vid="{CA850941-80F2-41C4-9D9B-50111ED1566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Presentation_dyalog15</Template>
  <TotalTime>4875</TotalTime>
  <Words>991</Words>
  <Application>Microsoft Office PowerPoint</Application>
  <PresentationFormat>On-screen Show (4:3)</PresentationFormat>
  <Paragraphs>278</Paragraphs>
  <Slides>23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APL385 Unicode</vt:lpstr>
      <vt:lpstr>Arial</vt:lpstr>
      <vt:lpstr>Calibri</vt:lpstr>
      <vt:lpstr>Geneva</vt:lpstr>
      <vt:lpstr>Times</vt:lpstr>
      <vt:lpstr>Wingdings</vt:lpstr>
      <vt:lpstr>Presentation_dyalog15</vt:lpstr>
      <vt:lpstr>Parallel Programming  with Futures and Isolates</vt:lpstr>
      <vt:lpstr>Agenda</vt:lpstr>
      <vt:lpstr>3-Minute APL Refresher</vt:lpstr>
      <vt:lpstr>APL is a Parallel Notation</vt:lpstr>
      <vt:lpstr>APL is a Parallel Notation</vt:lpstr>
      <vt:lpstr>Review of Parallel Forms in APL</vt:lpstr>
      <vt:lpstr>Asynchronous Language Features </vt:lpstr>
      <vt:lpstr>Asynchronous Language Features </vt:lpstr>
      <vt:lpstr>We Can Thread the Implicit Stuff</vt:lpstr>
      <vt:lpstr>Interpreter Needs Help...</vt:lpstr>
      <vt:lpstr>Arrays of Isolates</vt:lpstr>
      <vt:lpstr>A Definition</vt:lpstr>
      <vt:lpstr>Final Piece: Parallel Operator</vt:lpstr>
      <vt:lpstr>The Final Piece of the Puzzle</vt:lpstr>
      <vt:lpstr>Live Code Part 3</vt:lpstr>
      <vt:lpstr>Deterministic Parallelism</vt:lpstr>
      <vt:lpstr>The Model Implementation</vt:lpstr>
      <vt:lpstr>The Full Model Implementation</vt:lpstr>
      <vt:lpstr>Future Work</vt:lpstr>
      <vt:lpstr>Already Pretty Useful</vt:lpstr>
      <vt:lpstr>And Isolates are Fun, Too !</vt:lpstr>
      <vt:lpstr>Dancing Robots</vt:lpstr>
      <vt:lpstr>Thanks!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Fiona Smith</dc:creator>
  <cp:lastModifiedBy>Morten Kromberg</cp:lastModifiedBy>
  <cp:revision>102</cp:revision>
  <cp:lastPrinted>2014-08-15T09:52:37Z</cp:lastPrinted>
  <dcterms:created xsi:type="dcterms:W3CDTF">2015-07-28T13:03:29Z</dcterms:created>
  <dcterms:modified xsi:type="dcterms:W3CDTF">2015-09-12T09:43:09Z</dcterms:modified>
</cp:coreProperties>
</file>

<file path=docProps/thumbnail.jpeg>
</file>